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44"/>
  </p:notesMasterIdLst>
  <p:handoutMasterIdLst>
    <p:handoutMasterId r:id="rId45"/>
  </p:handoutMasterIdLst>
  <p:sldIdLst>
    <p:sldId id="297" r:id="rId2"/>
    <p:sldId id="1294" r:id="rId3"/>
    <p:sldId id="1295" r:id="rId4"/>
    <p:sldId id="1296" r:id="rId5"/>
    <p:sldId id="1297" r:id="rId6"/>
    <p:sldId id="1298" r:id="rId7"/>
    <p:sldId id="1299" r:id="rId8"/>
    <p:sldId id="1300" r:id="rId9"/>
    <p:sldId id="1301" r:id="rId10"/>
    <p:sldId id="1302" r:id="rId11"/>
    <p:sldId id="1303" r:id="rId12"/>
    <p:sldId id="1304" r:id="rId13"/>
    <p:sldId id="1305" r:id="rId14"/>
    <p:sldId id="1306" r:id="rId15"/>
    <p:sldId id="1307" r:id="rId16"/>
    <p:sldId id="1308" r:id="rId17"/>
    <p:sldId id="1310" r:id="rId18"/>
    <p:sldId id="1311" r:id="rId19"/>
    <p:sldId id="1312" r:id="rId20"/>
    <p:sldId id="1313" r:id="rId21"/>
    <p:sldId id="1314" r:id="rId22"/>
    <p:sldId id="1315" r:id="rId23"/>
    <p:sldId id="1316" r:id="rId24"/>
    <p:sldId id="1317" r:id="rId25"/>
    <p:sldId id="1309" r:id="rId26"/>
    <p:sldId id="1005" r:id="rId27"/>
    <p:sldId id="1006" r:id="rId28"/>
    <p:sldId id="1007" r:id="rId29"/>
    <p:sldId id="1318" r:id="rId30"/>
    <p:sldId id="1009" r:id="rId31"/>
    <p:sldId id="1010" r:id="rId32"/>
    <p:sldId id="1015" r:id="rId33"/>
    <p:sldId id="1047" r:id="rId34"/>
    <p:sldId id="1048" r:id="rId35"/>
    <p:sldId id="1049" r:id="rId36"/>
    <p:sldId id="1050" r:id="rId37"/>
    <p:sldId id="1052" r:id="rId38"/>
    <p:sldId id="1055" r:id="rId39"/>
    <p:sldId id="1056" r:id="rId40"/>
    <p:sldId id="1058" r:id="rId41"/>
    <p:sldId id="1059" r:id="rId42"/>
    <p:sldId id="1149" r:id="rId43"/>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p:restoredTop sz="84247"/>
  </p:normalViewPr>
  <p:slideViewPr>
    <p:cSldViewPr>
      <p:cViewPr varScale="1">
        <p:scale>
          <a:sx n="114" d="100"/>
          <a:sy n="114" d="100"/>
        </p:scale>
        <p:origin x="1656" y="160"/>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21/01/2023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21/01/2023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21/01/2023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21/01/2023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21/01/2023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21/01/2023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21/01/2023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21/01/2023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21/01/2023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21/01/2023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21/01/2023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4" name="Graphic 3">
            <a:extLst>
              <a:ext uri="{FF2B5EF4-FFF2-40B4-BE49-F238E27FC236}">
                <a16:creationId xmlns:a16="http://schemas.microsoft.com/office/drawing/2014/main" id="{3F593955-4B4A-1DAF-8387-B898322B012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ea typeface="Helvetica Neue" panose="02000503000000020004" pitchFamily="2" charset="0"/>
                <a:cs typeface="Helvetica Neue" panose="02000503000000020004" pitchFamily="2" charset="0"/>
              </a:rPr>
              <a:pPr>
                <a:spcBef>
                  <a:spcPct val="0"/>
                </a:spcBef>
                <a:buFontTx/>
                <a:buNone/>
              </a:pPr>
              <a:t>1</a:t>
            </a:fld>
            <a:endParaRPr lang="en-GB" altLang="en-US" sz="1167" dirty="0">
              <a:ea typeface="Helvetica Neue" panose="02000503000000020004" pitchFamily="2" charset="0"/>
              <a:cs typeface="Helvetica Neue" panose="02000503000000020004" pitchFamily="2" charset="0"/>
            </a:endParaRPr>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7200800" cy="242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ea typeface="Helvetica Neue" panose="02000503000000020004" pitchFamily="2" charset="0"/>
                <a:cs typeface="Helvetica Neue" panose="02000503000000020004" pitchFamily="2" charset="0"/>
              </a:rPr>
              <a:t>Machine Learning for Neuroscience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None/>
            </a:pPr>
            <a:r>
              <a:rPr lang="en-GB" sz="1800" dirty="0">
                <a:solidFill>
                  <a:srgbClr val="003D7D"/>
                </a:solidFill>
                <a:ea typeface="Helvetica Neue" panose="02000503000000020004" pitchFamily="2" charset="0"/>
                <a:cs typeface="Helvetica Neue" panose="02000503000000020004" pitchFamily="2" charset="0"/>
              </a:rPr>
              <a:t>Applications in neuroscience and neuroscience inspired models</a:t>
            </a:r>
          </a:p>
          <a:p>
            <a:pPr eaLnBrk="1" hangingPunct="1">
              <a:spcBef>
                <a:spcPct val="0"/>
              </a:spcBef>
              <a:buNone/>
            </a:pPr>
            <a:endParaRPr lang="en-GB" sz="2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FontTx/>
              <a:buNone/>
            </a:pPr>
            <a:r>
              <a:rPr lang="en-GB" altLang="en-US" sz="2000" dirty="0">
                <a:solidFill>
                  <a:srgbClr val="003D7D"/>
                </a:solidFill>
                <a:ea typeface="Helvetica Neue" panose="02000503000000020004" pitchFamily="2" charset="0"/>
                <a:cs typeface="Helvetica Neue" panose="02000503000000020004" pitchFamily="2" charset="0"/>
              </a:rPr>
              <a:t>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January 2023</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BBAC-E14E-1527-E943-50892662A43B}"/>
              </a:ext>
            </a:extLst>
          </p:cNvPr>
          <p:cNvSpPr>
            <a:spLocks noGrp="1"/>
          </p:cNvSpPr>
          <p:nvPr>
            <p:ph type="title"/>
          </p:nvPr>
        </p:nvSpPr>
        <p:spPr/>
        <p:txBody>
          <a:bodyPr/>
          <a:lstStyle/>
          <a:p>
            <a:r>
              <a:rPr lang="en-GB" dirty="0"/>
              <a:t>Attention-based models</a:t>
            </a:r>
          </a:p>
        </p:txBody>
      </p:sp>
      <p:sp>
        <p:nvSpPr>
          <p:cNvPr id="3" name="Content Placeholder 2">
            <a:extLst>
              <a:ext uri="{FF2B5EF4-FFF2-40B4-BE49-F238E27FC236}">
                <a16:creationId xmlns:a16="http://schemas.microsoft.com/office/drawing/2014/main" id="{5F901B96-0CBA-899B-222E-16625429BD48}"/>
              </a:ext>
            </a:extLst>
          </p:cNvPr>
          <p:cNvSpPr>
            <a:spLocks noGrp="1"/>
          </p:cNvSpPr>
          <p:nvPr>
            <p:ph idx="1"/>
          </p:nvPr>
        </p:nvSpPr>
        <p:spPr/>
        <p:txBody>
          <a:bodyPr/>
          <a:lstStyle/>
          <a:p>
            <a:r>
              <a:rPr lang="en-GB" sz="1800" dirty="0">
                <a:effectLst/>
              </a:rPr>
              <a:t>The brain does not learn by implementing a single, global optimisation principle within a uniform and undifferentiated neural network (</a:t>
            </a:r>
            <a:r>
              <a:rPr lang="en-GB" sz="1800" dirty="0" err="1">
                <a:solidFill>
                  <a:srgbClr val="2196D1"/>
                </a:solidFill>
                <a:effectLst/>
              </a:rPr>
              <a:t>Marblestone</a:t>
            </a:r>
            <a:r>
              <a:rPr lang="en-GB" sz="1800" dirty="0">
                <a:solidFill>
                  <a:srgbClr val="2196D1"/>
                </a:solidFill>
                <a:effectLst/>
              </a:rPr>
              <a:t> et al., 2016</a:t>
            </a:r>
            <a:r>
              <a:rPr lang="en-GB" sz="1800" dirty="0">
                <a:effectLst/>
              </a:rPr>
              <a:t>). </a:t>
            </a:r>
          </a:p>
          <a:p>
            <a:r>
              <a:rPr lang="en-GB" sz="1800" dirty="0">
                <a:effectLst/>
              </a:rPr>
              <a:t>Biological brains are modular, with distinct but interacting subsystems underpinning key functions such as memory, language, and cognitive control (</a:t>
            </a:r>
            <a:r>
              <a:rPr lang="en-GB" sz="1800" dirty="0">
                <a:solidFill>
                  <a:srgbClr val="2196D1"/>
                </a:solidFill>
                <a:effectLst/>
              </a:rPr>
              <a:t>Anderson et al., 2004; Shallice, 1988</a:t>
            </a:r>
            <a:r>
              <a:rPr lang="en-GB" sz="1800" dirty="0">
                <a:effectLst/>
              </a:rPr>
              <a:t>). </a:t>
            </a:r>
          </a:p>
          <a:p>
            <a:endParaRPr lang="en-GB" sz="1800" dirty="0">
              <a:effectLst/>
            </a:endParaRPr>
          </a:p>
          <a:p>
            <a:r>
              <a:rPr lang="en-GB" sz="1800" dirty="0"/>
              <a:t>One illustrative example is recent AI work on attention. Up until quite lately, most CNN models worked directly on entire images or video frames, with equal priority given to all image pixels at the earliest stage of processing. The primate visual system works differently. </a:t>
            </a:r>
          </a:p>
          <a:p>
            <a:endParaRPr lang="en-GB" dirty="0"/>
          </a:p>
        </p:txBody>
      </p:sp>
      <p:sp>
        <p:nvSpPr>
          <p:cNvPr id="4" name="Slide Number Placeholder 3">
            <a:extLst>
              <a:ext uri="{FF2B5EF4-FFF2-40B4-BE49-F238E27FC236}">
                <a16:creationId xmlns:a16="http://schemas.microsoft.com/office/drawing/2014/main" id="{1C3C15BE-D66D-D1A8-D03F-45F574C3D102}"/>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
        <p:nvSpPr>
          <p:cNvPr id="7" name="TextBox 6">
            <a:extLst>
              <a:ext uri="{FF2B5EF4-FFF2-40B4-BE49-F238E27FC236}">
                <a16:creationId xmlns:a16="http://schemas.microsoft.com/office/drawing/2014/main" id="{A2E1BA6D-D0CD-0223-2F76-036627D53D0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883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00C-5413-4425-B397-3BD765B6A0E6}"/>
              </a:ext>
            </a:extLst>
          </p:cNvPr>
          <p:cNvSpPr>
            <a:spLocks noGrp="1"/>
          </p:cNvSpPr>
          <p:nvPr>
            <p:ph type="title"/>
          </p:nvPr>
        </p:nvSpPr>
        <p:spPr/>
        <p:txBody>
          <a:bodyPr/>
          <a:lstStyle/>
          <a:p>
            <a:r>
              <a:rPr lang="en-GB" dirty="0"/>
              <a:t>CNNs and attention</a:t>
            </a:r>
          </a:p>
        </p:txBody>
      </p:sp>
      <p:sp>
        <p:nvSpPr>
          <p:cNvPr id="3" name="Content Placeholder 2">
            <a:extLst>
              <a:ext uri="{FF2B5EF4-FFF2-40B4-BE49-F238E27FC236}">
                <a16:creationId xmlns:a16="http://schemas.microsoft.com/office/drawing/2014/main" id="{6D8285EA-6F98-8358-3CB9-E3E94AFF452B}"/>
              </a:ext>
            </a:extLst>
          </p:cNvPr>
          <p:cNvSpPr>
            <a:spLocks noGrp="1"/>
          </p:cNvSpPr>
          <p:nvPr>
            <p:ph idx="1"/>
          </p:nvPr>
        </p:nvSpPr>
        <p:spPr/>
        <p:txBody>
          <a:bodyPr/>
          <a:lstStyle/>
          <a:p>
            <a:r>
              <a:rPr lang="en-GB" sz="1800" dirty="0">
                <a:effectLst/>
              </a:rPr>
              <a:t>Rather than processing all input in parallel, visual attention shifts strategically among locations and objects, </a:t>
            </a:r>
            <a:r>
              <a:rPr lang="en-GB" sz="1800" dirty="0" err="1">
                <a:effectLst/>
              </a:rPr>
              <a:t>centering</a:t>
            </a:r>
            <a:r>
              <a:rPr lang="en-GB" sz="1800" dirty="0">
                <a:effectLst/>
              </a:rPr>
              <a:t> processing resources and representational coordinates on a series of regions in turn (</a:t>
            </a:r>
            <a:r>
              <a:rPr lang="en-GB" sz="1800" dirty="0">
                <a:solidFill>
                  <a:srgbClr val="2196D1"/>
                </a:solidFill>
                <a:effectLst/>
              </a:rPr>
              <a:t>Koch and Ullman, 1985; Moore and </a:t>
            </a:r>
            <a:r>
              <a:rPr lang="en-GB" sz="1800" dirty="0" err="1">
                <a:solidFill>
                  <a:srgbClr val="2196D1"/>
                </a:solidFill>
                <a:effectLst/>
              </a:rPr>
              <a:t>Zirnsak</a:t>
            </a:r>
            <a:r>
              <a:rPr lang="en-GB" sz="1800" dirty="0">
                <a:solidFill>
                  <a:srgbClr val="2196D1"/>
                </a:solidFill>
                <a:effectLst/>
              </a:rPr>
              <a:t>, 2017; Posner and Petersen, 1990</a:t>
            </a:r>
            <a:r>
              <a:rPr lang="en-GB" sz="1800" dirty="0">
                <a:effectLst/>
              </a:rPr>
              <a:t>).</a:t>
            </a:r>
          </a:p>
          <a:p>
            <a:r>
              <a:rPr lang="en-GB" sz="1800" dirty="0">
                <a:effectLst/>
              </a:rPr>
              <a:t>Detailed neurocomputational models have shown how this piecemeal approach benefits behaviour, by prioritizing and isolating the information that is relevant at any given moment (</a:t>
            </a:r>
            <a:r>
              <a:rPr lang="en-GB" sz="1800" dirty="0" err="1">
                <a:solidFill>
                  <a:srgbClr val="2196D1"/>
                </a:solidFill>
                <a:effectLst/>
              </a:rPr>
              <a:t>Olshausen</a:t>
            </a:r>
            <a:r>
              <a:rPr lang="en-GB" sz="1800" dirty="0">
                <a:solidFill>
                  <a:srgbClr val="2196D1"/>
                </a:solidFill>
                <a:effectLst/>
              </a:rPr>
              <a:t> et al., 1993; Salinas and Abbott, 1997</a:t>
            </a:r>
            <a:r>
              <a:rPr lang="en-GB" sz="1800" dirty="0">
                <a:effectLst/>
              </a:rPr>
              <a:t>). </a:t>
            </a:r>
          </a:p>
          <a:p>
            <a:r>
              <a:rPr lang="en-GB" sz="1800" dirty="0">
                <a:effectLst/>
              </a:rPr>
              <a:t>One such network was able to use this selective attentional mechanism to ignore irrelevant objects in a </a:t>
            </a:r>
            <a:r>
              <a:rPr lang="en-GB" dirty="0"/>
              <a:t> </a:t>
            </a:r>
            <a:r>
              <a:rPr lang="en-GB" sz="1800" dirty="0">
                <a:effectLst/>
              </a:rPr>
              <a:t>scene, allowing it to perform well in challenging object classification tasks in the presence of clutter (</a:t>
            </a:r>
            <a:r>
              <a:rPr lang="en-GB" sz="1800" dirty="0" err="1">
                <a:solidFill>
                  <a:srgbClr val="2196D1"/>
                </a:solidFill>
                <a:effectLst/>
              </a:rPr>
              <a:t>Mnih</a:t>
            </a:r>
            <a:r>
              <a:rPr lang="en-GB" sz="1800" dirty="0">
                <a:solidFill>
                  <a:srgbClr val="2196D1"/>
                </a:solidFill>
                <a:effectLst/>
              </a:rPr>
              <a:t> et al., 2014</a:t>
            </a:r>
            <a:r>
              <a:rPr lang="en-GB" sz="1800" dirty="0">
                <a:effectLst/>
              </a:rPr>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0DF3BF4-89A5-F1C9-741D-458DFC0801E0}"/>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sp>
        <p:nvSpPr>
          <p:cNvPr id="5" name="TextBox 4">
            <a:extLst>
              <a:ext uri="{FF2B5EF4-FFF2-40B4-BE49-F238E27FC236}">
                <a16:creationId xmlns:a16="http://schemas.microsoft.com/office/drawing/2014/main" id="{A71CA94D-6E1D-EF65-0822-F49F1C1AB42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9584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9AF9-5564-06BA-C902-780DFE0022DA}"/>
              </a:ext>
            </a:extLst>
          </p:cNvPr>
          <p:cNvSpPr>
            <a:spLocks noGrp="1"/>
          </p:cNvSpPr>
          <p:nvPr>
            <p:ph type="title"/>
          </p:nvPr>
        </p:nvSpPr>
        <p:spPr/>
        <p:txBody>
          <a:bodyPr/>
          <a:lstStyle/>
          <a:p>
            <a:r>
              <a:rPr lang="en-GB" dirty="0"/>
              <a:t>Working memory</a:t>
            </a:r>
          </a:p>
        </p:txBody>
      </p:sp>
      <p:sp>
        <p:nvSpPr>
          <p:cNvPr id="3" name="Content Placeholder 2">
            <a:extLst>
              <a:ext uri="{FF2B5EF4-FFF2-40B4-BE49-F238E27FC236}">
                <a16:creationId xmlns:a16="http://schemas.microsoft.com/office/drawing/2014/main" id="{5E3C851C-BA0F-65AF-FDF5-808A4BBE505B}"/>
              </a:ext>
            </a:extLst>
          </p:cNvPr>
          <p:cNvSpPr>
            <a:spLocks noGrp="1"/>
          </p:cNvSpPr>
          <p:nvPr>
            <p:ph idx="1"/>
          </p:nvPr>
        </p:nvSpPr>
        <p:spPr/>
        <p:txBody>
          <a:bodyPr/>
          <a:lstStyle/>
          <a:p>
            <a:r>
              <a:rPr lang="en-GB" dirty="0">
                <a:effectLst/>
              </a:rPr>
              <a:t>Human intelligence is characterized by a remarkable ability to maintain and manipulate information within an active store, known as working memory, which is thought to be instantiated within the prefrontal cortex and interconnected areas (</a:t>
            </a:r>
            <a:r>
              <a:rPr lang="en-GB" dirty="0">
                <a:solidFill>
                  <a:srgbClr val="2197D2"/>
                </a:solidFill>
                <a:effectLst/>
              </a:rPr>
              <a:t>Goldman-</a:t>
            </a:r>
            <a:r>
              <a:rPr lang="en-GB" dirty="0" err="1">
                <a:solidFill>
                  <a:srgbClr val="2197D2"/>
                </a:solidFill>
                <a:effectLst/>
              </a:rPr>
              <a:t>Rakic</a:t>
            </a:r>
            <a:r>
              <a:rPr lang="en-GB" dirty="0">
                <a:solidFill>
                  <a:srgbClr val="2197D2"/>
                </a:solidFill>
                <a:effectLst/>
              </a:rPr>
              <a:t>, 1990</a:t>
            </a:r>
            <a:r>
              <a:rPr lang="en-GB" dirty="0">
                <a:solidFill>
                  <a:srgbClr val="000000"/>
                </a:solidFill>
                <a:effectLst/>
              </a:rPr>
              <a:t>).</a:t>
            </a:r>
          </a:p>
          <a:p>
            <a:endParaRPr lang="en-GB" dirty="0">
              <a:solidFill>
                <a:srgbClr val="000000"/>
              </a:solidFill>
              <a:effectLst/>
            </a:endParaRPr>
          </a:p>
          <a:p>
            <a:r>
              <a:rPr lang="en-GB" dirty="0">
                <a:effectLst/>
              </a:rPr>
              <a:t>Classic cognitive theories suggest that this functionality depends on interactions between a central controller (‘‘executive’’) and separate, domain-specific memory buffers (e.g., visuo-spatial sketchpad) (</a:t>
            </a:r>
            <a:r>
              <a:rPr lang="en-GB" dirty="0">
                <a:solidFill>
                  <a:srgbClr val="2197D2"/>
                </a:solidFill>
                <a:effectLst/>
              </a:rPr>
              <a:t>Baddeley, 2012</a:t>
            </a:r>
            <a:r>
              <a:rPr lang="en-GB" dirty="0">
                <a:effectLst/>
              </a:rPr>
              <a:t>).</a:t>
            </a:r>
          </a:p>
          <a:p>
            <a:endParaRPr lang="en-GB" dirty="0">
              <a:solidFill>
                <a:srgbClr val="2197D2"/>
              </a:solidFill>
              <a:effectLst/>
              <a:latin typeface="Helvetica" pitchFamily="2" charset="0"/>
            </a:endParaRPr>
          </a:p>
          <a:p>
            <a:endParaRPr lang="en-GB" dirty="0"/>
          </a:p>
        </p:txBody>
      </p:sp>
      <p:sp>
        <p:nvSpPr>
          <p:cNvPr id="4" name="Slide Number Placeholder 3">
            <a:extLst>
              <a:ext uri="{FF2B5EF4-FFF2-40B4-BE49-F238E27FC236}">
                <a16:creationId xmlns:a16="http://schemas.microsoft.com/office/drawing/2014/main" id="{61801748-DC01-E9B4-808F-6D2B4C6D735D}"/>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sp>
        <p:nvSpPr>
          <p:cNvPr id="5" name="TextBox 4">
            <a:extLst>
              <a:ext uri="{FF2B5EF4-FFF2-40B4-BE49-F238E27FC236}">
                <a16:creationId xmlns:a16="http://schemas.microsoft.com/office/drawing/2014/main" id="{7DCE948F-C924-72BD-5498-142B8EED557F}"/>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7170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6B0-1835-E4DB-96CC-D4D80E16CE50}"/>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4D430CBC-A3C3-2D3E-8C5E-36BD0377C3A5}"/>
              </a:ext>
            </a:extLst>
          </p:cNvPr>
          <p:cNvSpPr>
            <a:spLocks noGrp="1"/>
          </p:cNvSpPr>
          <p:nvPr>
            <p:ph idx="1"/>
          </p:nvPr>
        </p:nvSpPr>
        <p:spPr/>
        <p:txBody>
          <a:bodyPr/>
          <a:lstStyle/>
          <a:p>
            <a:r>
              <a:rPr lang="en-GB" dirty="0">
                <a:effectLst/>
              </a:rPr>
              <a:t>Intelligent agents must be able to learn and remember many different tasks that are encountered over multiple timescales.</a:t>
            </a:r>
          </a:p>
          <a:p>
            <a:r>
              <a:rPr lang="en-GB" dirty="0">
                <a:effectLst/>
              </a:rPr>
              <a:t>Both biological and artificial agents must thus have a capacity for continual learning, that is, an ability to master new tasks without forgetting how to perform prior tasks (</a:t>
            </a:r>
            <a:r>
              <a:rPr lang="en-GB" dirty="0" err="1">
                <a:solidFill>
                  <a:srgbClr val="2197D2"/>
                </a:solidFill>
                <a:effectLst/>
              </a:rPr>
              <a:t>Thrun</a:t>
            </a:r>
            <a:r>
              <a:rPr lang="en-GB" dirty="0">
                <a:solidFill>
                  <a:srgbClr val="2197D2"/>
                </a:solidFill>
                <a:effectLst/>
              </a:rPr>
              <a:t> and Mitchell,1995</a:t>
            </a:r>
            <a:r>
              <a:rPr lang="en-GB" dirty="0">
                <a:effectLst/>
              </a:rPr>
              <a:t>). While animals appear relatively adept at continual learning, neural networks suffer from the problem of catastrophic </a:t>
            </a:r>
            <a:r>
              <a:rPr lang="en-GB" dirty="0">
                <a:solidFill>
                  <a:srgbClr val="000000"/>
                </a:solidFill>
                <a:effectLst/>
              </a:rPr>
              <a:t>forgetting (</a:t>
            </a:r>
            <a:r>
              <a:rPr lang="en-GB" dirty="0">
                <a:solidFill>
                  <a:srgbClr val="2197D2"/>
                </a:solidFill>
                <a:effectLst/>
              </a:rPr>
              <a:t>French, 1999; McClelland et al., 1995</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C9D2EED0-D837-7E07-666B-19435944D0D3}"/>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5" name="TextBox 4">
            <a:extLst>
              <a:ext uri="{FF2B5EF4-FFF2-40B4-BE49-F238E27FC236}">
                <a16:creationId xmlns:a16="http://schemas.microsoft.com/office/drawing/2014/main" id="{A66CC602-6B8C-A7AB-BF19-93BD6C4C0ED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0495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D146-CBCF-39A6-0263-EBF412399C98}"/>
              </a:ext>
            </a:extLst>
          </p:cNvPr>
          <p:cNvSpPr>
            <a:spLocks noGrp="1"/>
          </p:cNvSpPr>
          <p:nvPr>
            <p:ph type="title"/>
          </p:nvPr>
        </p:nvSpPr>
        <p:spPr/>
        <p:txBody>
          <a:bodyPr/>
          <a:lstStyle/>
          <a:p>
            <a:r>
              <a:rPr lang="en-GB" dirty="0"/>
              <a:t>Neuroimaging and continual learning</a:t>
            </a:r>
          </a:p>
        </p:txBody>
      </p:sp>
      <p:sp>
        <p:nvSpPr>
          <p:cNvPr id="3" name="Content Placeholder 2">
            <a:extLst>
              <a:ext uri="{FF2B5EF4-FFF2-40B4-BE49-F238E27FC236}">
                <a16:creationId xmlns:a16="http://schemas.microsoft.com/office/drawing/2014/main" id="{7CB0FBAE-77CB-DA2D-F6F4-738BE481FFA1}"/>
              </a:ext>
            </a:extLst>
          </p:cNvPr>
          <p:cNvSpPr>
            <a:spLocks noGrp="1"/>
          </p:cNvSpPr>
          <p:nvPr>
            <p:ph idx="1"/>
          </p:nvPr>
        </p:nvSpPr>
        <p:spPr/>
        <p:txBody>
          <a:bodyPr/>
          <a:lstStyle/>
          <a:p>
            <a:r>
              <a:rPr lang="en-GB" dirty="0">
                <a:effectLst/>
              </a:rPr>
              <a:t>In neuroscience, advanced neuroimaging techniques (e.g., two-photon imaging) now allow dynamic in vivo visualization of the structure and function of dendritic spines during learning, at the spatial scale of single synapses (</a:t>
            </a:r>
            <a:r>
              <a:rPr lang="en-GB" dirty="0">
                <a:solidFill>
                  <a:srgbClr val="2197D2"/>
                </a:solidFill>
                <a:effectLst/>
              </a:rPr>
              <a:t>Nishiyama</a:t>
            </a:r>
            <a:r>
              <a:rPr lang="en-GB" dirty="0"/>
              <a:t> </a:t>
            </a:r>
            <a:r>
              <a:rPr lang="en-GB" dirty="0">
                <a:solidFill>
                  <a:srgbClr val="2197D2"/>
                </a:solidFill>
                <a:effectLst/>
              </a:rPr>
              <a:t>and Yasuda, 2015</a:t>
            </a:r>
            <a:r>
              <a:rPr lang="en-GB" dirty="0">
                <a:effectLst/>
              </a:rPr>
              <a:t>). </a:t>
            </a:r>
          </a:p>
          <a:p>
            <a:r>
              <a:rPr lang="en-GB" dirty="0">
                <a:effectLst/>
              </a:rPr>
              <a:t>This approach can be used to study neocortical plasticity during continual learning (</a:t>
            </a:r>
            <a:r>
              <a:rPr lang="en-GB" dirty="0" err="1">
                <a:solidFill>
                  <a:srgbClr val="2197D2"/>
                </a:solidFill>
                <a:effectLst/>
              </a:rPr>
              <a:t>Cichon</a:t>
            </a:r>
            <a:r>
              <a:rPr lang="en-GB" dirty="0">
                <a:solidFill>
                  <a:srgbClr val="2197D2"/>
                </a:solidFill>
                <a:effectLst/>
              </a:rPr>
              <a:t> and</a:t>
            </a:r>
            <a:r>
              <a:rPr lang="en-GB" dirty="0"/>
              <a:t> </a:t>
            </a:r>
            <a:r>
              <a:rPr lang="en-GB" dirty="0">
                <a:solidFill>
                  <a:srgbClr val="2197D2"/>
                </a:solidFill>
                <a:effectLst/>
              </a:rPr>
              <a:t>Gan, 2015; Hayashi-Takagi et al., 2015; Yang et al., 2009</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37DDB500-FF0F-9743-C05D-B1B035E8794A}"/>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F0A5E74B-F24E-2815-D4C2-EBB32EA5BFB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3782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8FD8-901D-3B81-2F5E-FB1B4C8608B1}"/>
              </a:ext>
            </a:extLst>
          </p:cNvPr>
          <p:cNvSpPr>
            <a:spLocks noGrp="1"/>
          </p:cNvSpPr>
          <p:nvPr>
            <p:ph type="title"/>
          </p:nvPr>
        </p:nvSpPr>
        <p:spPr/>
        <p:txBody>
          <a:bodyPr/>
          <a:lstStyle/>
          <a:p>
            <a:r>
              <a:rPr lang="en-GB" dirty="0"/>
              <a:t>Neuroplasticity and machine learning models</a:t>
            </a:r>
          </a:p>
        </p:txBody>
      </p:sp>
      <p:sp>
        <p:nvSpPr>
          <p:cNvPr id="4" name="Slide Number Placeholder 3">
            <a:extLst>
              <a:ext uri="{FF2B5EF4-FFF2-40B4-BE49-F238E27FC236}">
                <a16:creationId xmlns:a16="http://schemas.microsoft.com/office/drawing/2014/main" id="{C80F3430-2824-7F34-FB4D-101B7EAC48BE}"/>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Scatter chart&#10;&#10;Description automatically generated">
            <a:extLst>
              <a:ext uri="{FF2B5EF4-FFF2-40B4-BE49-F238E27FC236}">
                <a16:creationId xmlns:a16="http://schemas.microsoft.com/office/drawing/2014/main" id="{02266298-2F15-819C-A3F1-434075914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832" y="769268"/>
            <a:ext cx="6196736" cy="4176464"/>
          </a:xfrm>
          <a:prstGeom prst="rect">
            <a:avLst/>
          </a:prstGeom>
        </p:spPr>
      </p:pic>
      <p:sp>
        <p:nvSpPr>
          <p:cNvPr id="5" name="TextBox 4">
            <a:extLst>
              <a:ext uri="{FF2B5EF4-FFF2-40B4-BE49-F238E27FC236}">
                <a16:creationId xmlns:a16="http://schemas.microsoft.com/office/drawing/2014/main" id="{8B023B8D-47FB-F6D0-E7C5-92B111F8F747}"/>
              </a:ext>
            </a:extLst>
          </p:cNvPr>
          <p:cNvSpPr txBox="1"/>
          <p:nvPr/>
        </p:nvSpPr>
        <p:spPr>
          <a:xfrm>
            <a:off x="733742" y="5056710"/>
            <a:ext cx="4572000" cy="253916"/>
          </a:xfrm>
          <a:prstGeom prst="rect">
            <a:avLst/>
          </a:prstGeom>
          <a:noFill/>
        </p:spPr>
        <p:txBody>
          <a:bodyPr wrap="square">
            <a:spAutoFit/>
          </a:bodyPr>
          <a:lstStyle/>
          <a:p>
            <a:r>
              <a:rPr lang="en-GB" sz="1050" dirty="0"/>
              <a:t>A. </a:t>
            </a:r>
            <a:r>
              <a:rPr lang="en-GB" sz="1050" dirty="0" err="1"/>
              <a:t>Capstick</a:t>
            </a:r>
            <a:r>
              <a:rPr lang="en-GB" sz="1050" dirty="0"/>
              <a:t>, F. Palermo, P Barnaghi, https://</a:t>
            </a:r>
            <a:r>
              <a:rPr lang="en-GB" sz="1050" dirty="0" err="1"/>
              <a:t>arxiv.org</a:t>
            </a:r>
            <a:r>
              <a:rPr lang="en-GB" sz="1050" dirty="0"/>
              <a:t>/pdf/2212.02895.pdf</a:t>
            </a:r>
          </a:p>
        </p:txBody>
      </p:sp>
      <p:sp>
        <p:nvSpPr>
          <p:cNvPr id="9" name="TextBox 8">
            <a:extLst>
              <a:ext uri="{FF2B5EF4-FFF2-40B4-BE49-F238E27FC236}">
                <a16:creationId xmlns:a16="http://schemas.microsoft.com/office/drawing/2014/main" id="{9B2C992C-D67B-8117-A13A-51824ABC72D4}"/>
              </a:ext>
            </a:extLst>
          </p:cNvPr>
          <p:cNvSpPr txBox="1"/>
          <p:nvPr/>
        </p:nvSpPr>
        <p:spPr>
          <a:xfrm>
            <a:off x="733742" y="5347314"/>
            <a:ext cx="3406210" cy="253916"/>
          </a:xfrm>
          <a:prstGeom prst="rect">
            <a:avLst/>
          </a:prstGeom>
          <a:noFill/>
        </p:spPr>
        <p:txBody>
          <a:bodyPr wrap="square">
            <a:spAutoFit/>
          </a:bodyPr>
          <a:lstStyle/>
          <a:p>
            <a:r>
              <a:rPr lang="en-GB" sz="1050" dirty="0"/>
              <a:t>https://</a:t>
            </a:r>
            <a:r>
              <a:rPr lang="en-GB" sz="1050" dirty="0" err="1"/>
              <a:t>github.com</a:t>
            </a:r>
            <a:r>
              <a:rPr lang="en-GB" sz="1050" dirty="0"/>
              <a:t>/</a:t>
            </a:r>
            <a:r>
              <a:rPr lang="en-GB" sz="1050" dirty="0" err="1"/>
              <a:t>alexcapstick</a:t>
            </a:r>
            <a:r>
              <a:rPr lang="en-GB" sz="1050" dirty="0"/>
              <a:t>/</a:t>
            </a:r>
            <a:r>
              <a:rPr lang="en-GB" sz="1050" dirty="0" err="1"/>
              <a:t>LossAdaptedPlasticity</a:t>
            </a:r>
            <a:endParaRPr lang="en-GB" sz="1050" dirty="0"/>
          </a:p>
        </p:txBody>
      </p:sp>
    </p:spTree>
    <p:extLst>
      <p:ext uri="{BB962C8B-B14F-4D97-AF65-F5344CB8AC3E}">
        <p14:creationId xmlns:p14="http://schemas.microsoft.com/office/powerpoint/2010/main" val="163626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316-03DB-6D34-4593-C6C9B22A878A}"/>
              </a:ext>
            </a:extLst>
          </p:cNvPr>
          <p:cNvSpPr>
            <a:spLocks noGrp="1"/>
          </p:cNvSpPr>
          <p:nvPr>
            <p:ph type="title"/>
          </p:nvPr>
        </p:nvSpPr>
        <p:spPr/>
        <p:txBody>
          <a:bodyPr/>
          <a:lstStyle/>
          <a:p>
            <a:r>
              <a:rPr lang="en-GB" dirty="0"/>
              <a:t>AI in neuroscience </a:t>
            </a:r>
          </a:p>
        </p:txBody>
      </p:sp>
      <p:sp>
        <p:nvSpPr>
          <p:cNvPr id="3" name="Content Placeholder 2">
            <a:extLst>
              <a:ext uri="{FF2B5EF4-FFF2-40B4-BE49-F238E27FC236}">
                <a16:creationId xmlns:a16="http://schemas.microsoft.com/office/drawing/2014/main" id="{789FBE3C-89DB-6D82-659C-020A5E5BDD24}"/>
              </a:ext>
            </a:extLst>
          </p:cNvPr>
          <p:cNvSpPr>
            <a:spLocks noGrp="1"/>
          </p:cNvSpPr>
          <p:nvPr>
            <p:ph idx="1"/>
          </p:nvPr>
        </p:nvSpPr>
        <p:spPr/>
        <p:txBody>
          <a:bodyPr/>
          <a:lstStyle/>
          <a:p>
            <a:r>
              <a:rPr lang="en-GB" dirty="0"/>
              <a:t>Neuroimaging data analysis</a:t>
            </a:r>
          </a:p>
          <a:p>
            <a:r>
              <a:rPr lang="en-GB" dirty="0"/>
              <a:t>Behaviour and large population data analysis</a:t>
            </a:r>
          </a:p>
          <a:p>
            <a:r>
              <a:rPr lang="en-GB" dirty="0"/>
              <a:t>Computational models and simulations</a:t>
            </a:r>
          </a:p>
          <a:p>
            <a:r>
              <a:rPr lang="en-GB" dirty="0"/>
              <a:t>Graph and network analysis</a:t>
            </a:r>
          </a:p>
          <a:p>
            <a:r>
              <a:rPr lang="en-GB" dirty="0"/>
              <a:t>Fusion models and multimodal models for predictions/risk assessments </a:t>
            </a:r>
          </a:p>
          <a:p>
            <a:endParaRPr lang="en-GB" dirty="0"/>
          </a:p>
          <a:p>
            <a:r>
              <a:rPr lang="en-GB" dirty="0"/>
              <a:t>An interesting read, How AI and neuroscience drive each other, https://</a:t>
            </a:r>
            <a:r>
              <a:rPr lang="en-GB" dirty="0" err="1"/>
              <a:t>www.nature.com</a:t>
            </a:r>
            <a:r>
              <a:rPr lang="en-GB" dirty="0"/>
              <a:t>/articles/d41586-019-02212-4</a:t>
            </a:r>
          </a:p>
        </p:txBody>
      </p:sp>
      <p:sp>
        <p:nvSpPr>
          <p:cNvPr id="4" name="Slide Number Placeholder 3">
            <a:extLst>
              <a:ext uri="{FF2B5EF4-FFF2-40B4-BE49-F238E27FC236}">
                <a16:creationId xmlns:a16="http://schemas.microsoft.com/office/drawing/2014/main" id="{09C08246-4800-4985-7988-B40A7CC5C44C}"/>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Tree>
    <p:extLst>
      <p:ext uri="{BB962C8B-B14F-4D97-AF65-F5344CB8AC3E}">
        <p14:creationId xmlns:p14="http://schemas.microsoft.com/office/powerpoint/2010/main" val="4173783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DB9-E319-B80F-F7DA-29CC82444191}"/>
              </a:ext>
            </a:extLst>
          </p:cNvPr>
          <p:cNvSpPr>
            <a:spLocks noGrp="1"/>
          </p:cNvSpPr>
          <p:nvPr>
            <p:ph type="title"/>
          </p:nvPr>
        </p:nvSpPr>
        <p:spPr/>
        <p:txBody>
          <a:bodyPr/>
          <a:lstStyle/>
          <a:p>
            <a:r>
              <a:rPr lang="en-GB" dirty="0"/>
              <a:t>Applications of ML to diagnosis and treatment of neurodegenerative diseases</a:t>
            </a:r>
          </a:p>
        </p:txBody>
      </p:sp>
      <p:sp>
        <p:nvSpPr>
          <p:cNvPr id="4" name="Slide Number Placeholder 3">
            <a:extLst>
              <a:ext uri="{FF2B5EF4-FFF2-40B4-BE49-F238E27FC236}">
                <a16:creationId xmlns:a16="http://schemas.microsoft.com/office/drawing/2014/main" id="{E4EBDD23-8D76-6D03-C8CF-AEA88B1C00D0}"/>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pic>
        <p:nvPicPr>
          <p:cNvPr id="2050" name="Picture 2" descr="Fig. 1">
            <a:extLst>
              <a:ext uri="{FF2B5EF4-FFF2-40B4-BE49-F238E27FC236}">
                <a16:creationId xmlns:a16="http://schemas.microsoft.com/office/drawing/2014/main" id="{156F7A27-9FE4-F13B-AC63-E1C06358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999" y="1089716"/>
            <a:ext cx="6049937" cy="4068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8D64BF-F281-30B2-4383-D152175763EE}"/>
              </a:ext>
            </a:extLst>
          </p:cNvPr>
          <p:cNvSpPr txBox="1"/>
          <p:nvPr/>
        </p:nvSpPr>
        <p:spPr>
          <a:xfrm>
            <a:off x="827584" y="5318125"/>
            <a:ext cx="6912768" cy="369332"/>
          </a:xfrm>
          <a:prstGeom prst="rect">
            <a:avLst/>
          </a:prstGeom>
          <a:noFill/>
        </p:spPr>
        <p:txBody>
          <a:bodyPr wrap="square">
            <a:spAutoFit/>
          </a:bodyPr>
          <a:lstStyle/>
          <a:p>
            <a:r>
              <a:rPr lang="en-GB" sz="900" i="0" u="none" strike="noStrike" dirty="0">
                <a:solidFill>
                  <a:srgbClr val="222222"/>
                </a:solidFill>
                <a:effectLst/>
                <a:latin typeface="-apple-system"/>
              </a:rPr>
              <a:t>Source : </a:t>
            </a:r>
            <a:r>
              <a:rPr lang="en-GB" sz="900" i="0" u="none" strike="noStrike" dirty="0" err="1">
                <a:solidFill>
                  <a:srgbClr val="222222"/>
                </a:solidFill>
                <a:effectLst/>
                <a:latin typeface="-apple-system"/>
              </a:rPr>
              <a:t>Myszczynska</a:t>
            </a:r>
            <a:r>
              <a:rPr lang="en-GB" sz="900" i="0" u="none" strike="noStrike" dirty="0">
                <a:solidFill>
                  <a:srgbClr val="222222"/>
                </a:solidFill>
                <a:effectLst/>
                <a:latin typeface="-apple-system"/>
              </a:rPr>
              <a:t>, M.A., </a:t>
            </a:r>
            <a:r>
              <a:rPr lang="en-GB" sz="900" i="0" u="none" strike="noStrike" dirty="0" err="1">
                <a:solidFill>
                  <a:srgbClr val="222222"/>
                </a:solidFill>
                <a:effectLst/>
                <a:latin typeface="-apple-system"/>
              </a:rPr>
              <a:t>Ojamies</a:t>
            </a:r>
            <a:r>
              <a:rPr lang="en-GB" sz="900" i="0" u="none" strike="noStrike" dirty="0">
                <a:solidFill>
                  <a:srgbClr val="222222"/>
                </a:solidFill>
                <a:effectLst/>
                <a:latin typeface="-apple-system"/>
              </a:rPr>
              <a:t>, P.N., Lacoste, A.M.B.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Applications of machine learning to diagnosis and treatment of neurodegenerative diseases. </a:t>
            </a:r>
            <a:r>
              <a:rPr lang="en-GB" sz="900" i="1" u="none" strike="noStrike" dirty="0">
                <a:solidFill>
                  <a:srgbClr val="222222"/>
                </a:solidFill>
                <a:effectLst/>
                <a:latin typeface="-apple-system"/>
              </a:rPr>
              <a:t>Nat Rev Neurol</a:t>
            </a:r>
            <a:r>
              <a:rPr lang="en-GB" sz="900" i="0" u="none" strike="noStrike" dirty="0">
                <a:solidFill>
                  <a:srgbClr val="222222"/>
                </a:solidFill>
                <a:effectLst/>
                <a:latin typeface="-apple-system"/>
              </a:rPr>
              <a:t>16, 440–456 (2020).</a:t>
            </a:r>
            <a:endParaRPr lang="en-GB" sz="900" dirty="0"/>
          </a:p>
        </p:txBody>
      </p:sp>
    </p:spTree>
    <p:extLst>
      <p:ext uri="{BB962C8B-B14F-4D97-AF65-F5344CB8AC3E}">
        <p14:creationId xmlns:p14="http://schemas.microsoft.com/office/powerpoint/2010/main" val="1781349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7F77-F4C0-0621-2C83-7E0330742162}"/>
              </a:ext>
            </a:extLst>
          </p:cNvPr>
          <p:cNvSpPr>
            <a:spLocks noGrp="1"/>
          </p:cNvSpPr>
          <p:nvPr>
            <p:ph type="title"/>
          </p:nvPr>
        </p:nvSpPr>
        <p:spPr/>
        <p:txBody>
          <a:bodyPr/>
          <a:lstStyle/>
          <a:p>
            <a:r>
              <a:rPr lang="en-GB" dirty="0"/>
              <a:t>ML and electronic healthcare records analysis</a:t>
            </a:r>
          </a:p>
        </p:txBody>
      </p:sp>
      <p:sp>
        <p:nvSpPr>
          <p:cNvPr id="4" name="Slide Number Placeholder 3">
            <a:extLst>
              <a:ext uri="{FF2B5EF4-FFF2-40B4-BE49-F238E27FC236}">
                <a16:creationId xmlns:a16="http://schemas.microsoft.com/office/drawing/2014/main" id="{12A3AD9F-D47F-D011-B23A-E12F2FFAECD4}"/>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
        <p:nvSpPr>
          <p:cNvPr id="6" name="TextBox 5">
            <a:extLst>
              <a:ext uri="{FF2B5EF4-FFF2-40B4-BE49-F238E27FC236}">
                <a16:creationId xmlns:a16="http://schemas.microsoft.com/office/drawing/2014/main" id="{6E22EB16-696D-97F9-8155-C63A411924A0}"/>
              </a:ext>
            </a:extLst>
          </p:cNvPr>
          <p:cNvSpPr txBox="1"/>
          <p:nvPr/>
        </p:nvSpPr>
        <p:spPr>
          <a:xfrm>
            <a:off x="457200" y="4972435"/>
            <a:ext cx="6400800" cy="507831"/>
          </a:xfrm>
          <a:prstGeom prst="rect">
            <a:avLst/>
          </a:prstGeom>
          <a:noFill/>
        </p:spPr>
        <p:txBody>
          <a:bodyPr wrap="square">
            <a:spAutoFit/>
          </a:bodyPr>
          <a:lstStyle/>
          <a:p>
            <a:r>
              <a:rPr lang="en-GB" sz="900" i="0" u="none" strike="noStrike" dirty="0">
                <a:solidFill>
                  <a:srgbClr val="222222"/>
                </a:solidFill>
                <a:effectLst/>
                <a:latin typeface="-apple-system"/>
              </a:rPr>
              <a:t>Source: Morin, O., </a:t>
            </a:r>
            <a:r>
              <a:rPr lang="en-GB" sz="900" i="0" u="none" strike="noStrike" dirty="0" err="1">
                <a:solidFill>
                  <a:srgbClr val="222222"/>
                </a:solidFill>
                <a:effectLst/>
                <a:latin typeface="-apple-system"/>
              </a:rPr>
              <a:t>Vallières</a:t>
            </a:r>
            <a:r>
              <a:rPr lang="en-GB" sz="900" i="0" u="none" strike="noStrike" dirty="0">
                <a:solidFill>
                  <a:srgbClr val="222222"/>
                </a:solidFill>
                <a:effectLst/>
                <a:latin typeface="-apple-system"/>
              </a:rPr>
              <a:t>, M., Braunstein, S.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An artificial intelligence framework integrating longitudinal electronic health records with real-world data enables continuous pan-cancer prognostication. </a:t>
            </a:r>
            <a:r>
              <a:rPr lang="en-GB" sz="900" i="1" u="none" strike="noStrike" dirty="0">
                <a:solidFill>
                  <a:srgbClr val="222222"/>
                </a:solidFill>
                <a:effectLst/>
                <a:latin typeface="-apple-system"/>
              </a:rPr>
              <a:t>Nat Cancer</a:t>
            </a:r>
            <a:r>
              <a:rPr lang="en-GB" sz="900" i="0" u="none" strike="noStrike" dirty="0">
                <a:solidFill>
                  <a:srgbClr val="222222"/>
                </a:solidFill>
                <a:effectLst/>
                <a:latin typeface="-apple-system"/>
              </a:rPr>
              <a:t> 2, 709–722 (2021). https://</a:t>
            </a:r>
            <a:r>
              <a:rPr lang="en-GB" sz="900" i="0" u="none" strike="noStrike" dirty="0" err="1">
                <a:solidFill>
                  <a:srgbClr val="222222"/>
                </a:solidFill>
                <a:effectLst/>
                <a:latin typeface="-apple-system"/>
              </a:rPr>
              <a:t>doi.org</a:t>
            </a:r>
            <a:r>
              <a:rPr lang="en-GB" sz="900" i="0" u="none" strike="noStrike" dirty="0">
                <a:solidFill>
                  <a:srgbClr val="222222"/>
                </a:solidFill>
                <a:effectLst/>
                <a:latin typeface="-apple-system"/>
              </a:rPr>
              <a:t>/10.1038/s43018-021-00236-2</a:t>
            </a:r>
            <a:endParaRPr lang="en-GB" sz="900" dirty="0"/>
          </a:p>
        </p:txBody>
      </p:sp>
      <p:pic>
        <p:nvPicPr>
          <p:cNvPr id="3074" name="Picture 2" descr="figure 1">
            <a:extLst>
              <a:ext uri="{FF2B5EF4-FFF2-40B4-BE49-F238E27FC236}">
                <a16:creationId xmlns:a16="http://schemas.microsoft.com/office/drawing/2014/main" id="{4ADCA40F-B277-FC18-6A1A-575C75F32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908" y="858361"/>
            <a:ext cx="5570388" cy="3993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63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CF0-0CFE-6292-C57B-778C0777FA6C}"/>
              </a:ext>
            </a:extLst>
          </p:cNvPr>
          <p:cNvSpPr>
            <a:spLocks noGrp="1"/>
          </p:cNvSpPr>
          <p:nvPr>
            <p:ph type="title"/>
          </p:nvPr>
        </p:nvSpPr>
        <p:spPr/>
        <p:txBody>
          <a:bodyPr/>
          <a:lstStyle/>
          <a:p>
            <a:r>
              <a:rPr lang="en-GB" dirty="0"/>
              <a:t>ML for predicting the progression of disease</a:t>
            </a:r>
          </a:p>
        </p:txBody>
      </p:sp>
      <p:sp>
        <p:nvSpPr>
          <p:cNvPr id="4" name="Slide Number Placeholder 3">
            <a:extLst>
              <a:ext uri="{FF2B5EF4-FFF2-40B4-BE49-F238E27FC236}">
                <a16:creationId xmlns:a16="http://schemas.microsoft.com/office/drawing/2014/main" id="{9A68BA01-B2DA-EB07-EDB0-E1F965F4724D}"/>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4098" name="Picture 2" descr="Fig. 1">
            <a:extLst>
              <a:ext uri="{FF2B5EF4-FFF2-40B4-BE49-F238E27FC236}">
                <a16:creationId xmlns:a16="http://schemas.microsoft.com/office/drawing/2014/main" id="{9369278F-342F-B0B6-6908-A8AE0113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728" y="1129308"/>
            <a:ext cx="6036543" cy="38125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2F1FD-21CB-9117-659A-EE2628C73835}"/>
              </a:ext>
            </a:extLst>
          </p:cNvPr>
          <p:cNvSpPr txBox="1"/>
          <p:nvPr/>
        </p:nvSpPr>
        <p:spPr>
          <a:xfrm>
            <a:off x="1403648" y="5158376"/>
            <a:ext cx="5760640" cy="369332"/>
          </a:xfrm>
          <a:prstGeom prst="rect">
            <a:avLst/>
          </a:prstGeom>
          <a:noFill/>
        </p:spPr>
        <p:txBody>
          <a:bodyPr wrap="square">
            <a:spAutoFit/>
          </a:bodyPr>
          <a:lstStyle/>
          <a:p>
            <a:r>
              <a:rPr lang="en-GB" sz="900" i="0" u="none" strike="noStrike" dirty="0">
                <a:solidFill>
                  <a:srgbClr val="222222"/>
                </a:solidFill>
                <a:effectLst/>
                <a:latin typeface="-apple-system"/>
              </a:rPr>
              <a:t>Wang, C., Li, Y., </a:t>
            </a:r>
            <a:r>
              <a:rPr lang="en-GB" sz="900" i="0" u="none" strike="noStrike" dirty="0" err="1">
                <a:solidFill>
                  <a:srgbClr val="222222"/>
                </a:solidFill>
                <a:effectLst/>
                <a:latin typeface="-apple-system"/>
              </a:rPr>
              <a:t>Tsuboshita</a:t>
            </a:r>
            <a:r>
              <a:rPr lang="en-GB" sz="900" i="0" u="none" strike="noStrike" dirty="0">
                <a:solidFill>
                  <a:srgbClr val="222222"/>
                </a:solidFill>
                <a:effectLst/>
                <a:latin typeface="-apple-system"/>
              </a:rPr>
              <a:t>, Y.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 high-generalizability machine learning framework for predicting the progression of Alzheimer’s disease using limited </a:t>
            </a:r>
            <a:r>
              <a:rPr lang="en-GB" sz="900" i="0" u="none" strike="noStrike" dirty="0" err="1">
                <a:solidFill>
                  <a:srgbClr val="222222"/>
                </a:solidFill>
                <a:effectLst/>
                <a:latin typeface="-apple-system"/>
              </a:rPr>
              <a:t>data.</a:t>
            </a:r>
            <a:r>
              <a:rPr lang="en-GB" sz="900" i="1" u="none" strike="noStrike" dirty="0" err="1">
                <a:solidFill>
                  <a:srgbClr val="222222"/>
                </a:solidFill>
                <a:effectLst/>
                <a:latin typeface="-apple-system"/>
              </a:rPr>
              <a:t>npj</a:t>
            </a:r>
            <a:r>
              <a:rPr lang="en-GB" sz="900" i="1" u="none" strike="noStrike" dirty="0">
                <a:solidFill>
                  <a:srgbClr val="222222"/>
                </a:solidFill>
                <a:effectLst/>
                <a:latin typeface="-apple-system"/>
              </a:rPr>
              <a:t> Digit. Med.</a:t>
            </a:r>
            <a:r>
              <a:rPr lang="en-GB" sz="900" i="0" u="none" strike="noStrike" dirty="0">
                <a:solidFill>
                  <a:srgbClr val="222222"/>
                </a:solidFill>
                <a:effectLst/>
                <a:latin typeface="-apple-system"/>
              </a:rPr>
              <a:t> 5, 43 (2022). </a:t>
            </a:r>
            <a:endParaRPr lang="en-GB" sz="900" dirty="0"/>
          </a:p>
        </p:txBody>
      </p:sp>
    </p:spTree>
    <p:extLst>
      <p:ext uri="{BB962C8B-B14F-4D97-AF65-F5344CB8AC3E}">
        <p14:creationId xmlns:p14="http://schemas.microsoft.com/office/powerpoint/2010/main" val="381714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563B-ECCF-152B-EE5B-F521F5066C20}"/>
              </a:ext>
            </a:extLst>
          </p:cNvPr>
          <p:cNvSpPr>
            <a:spLocks noGrp="1"/>
          </p:cNvSpPr>
          <p:nvPr>
            <p:ph type="title"/>
          </p:nvPr>
        </p:nvSpPr>
        <p:spPr/>
        <p:txBody>
          <a:bodyPr/>
          <a:lstStyle/>
          <a:p>
            <a:r>
              <a:rPr lang="en-GB" dirty="0"/>
              <a:t>Neuroscience and AI</a:t>
            </a:r>
          </a:p>
        </p:txBody>
      </p:sp>
      <p:sp>
        <p:nvSpPr>
          <p:cNvPr id="3" name="Content Placeholder 2">
            <a:extLst>
              <a:ext uri="{FF2B5EF4-FFF2-40B4-BE49-F238E27FC236}">
                <a16:creationId xmlns:a16="http://schemas.microsoft.com/office/drawing/2014/main" id="{0D4EFA5C-9055-184F-ECBE-8D67BF61179D}"/>
              </a:ext>
            </a:extLst>
          </p:cNvPr>
          <p:cNvSpPr>
            <a:spLocks noGrp="1"/>
          </p:cNvSpPr>
          <p:nvPr>
            <p:ph idx="1"/>
          </p:nvPr>
        </p:nvSpPr>
        <p:spPr/>
        <p:txBody>
          <a:bodyPr/>
          <a:lstStyle/>
          <a:p>
            <a:r>
              <a:rPr lang="en-GB" dirty="0">
                <a:effectLst/>
              </a:rPr>
              <a:t>Neuroscience provides a rich source of </a:t>
            </a:r>
            <a:r>
              <a:rPr lang="en-GB" b="1" i="1" dirty="0">
                <a:solidFill>
                  <a:srgbClr val="FF0000"/>
                </a:solidFill>
                <a:effectLst/>
              </a:rPr>
              <a:t>inspiration</a:t>
            </a:r>
            <a:r>
              <a:rPr lang="en-GB" dirty="0">
                <a:effectLst/>
              </a:rPr>
              <a:t> for new types of algorithms and architectures.</a:t>
            </a:r>
          </a:p>
          <a:p>
            <a:r>
              <a:rPr lang="en-GB" dirty="0"/>
              <a:t>This is often </a:t>
            </a:r>
            <a:r>
              <a:rPr lang="en-GB" dirty="0">
                <a:effectLst/>
              </a:rPr>
              <a:t>independent of and complementary to the mathematical and logic-based methods and ideas that have largely dominated traditional approaches to AI.</a:t>
            </a:r>
          </a:p>
          <a:p>
            <a:endParaRPr lang="en-GB" dirty="0"/>
          </a:p>
        </p:txBody>
      </p:sp>
      <p:sp>
        <p:nvSpPr>
          <p:cNvPr id="4" name="Slide Number Placeholder 3">
            <a:extLst>
              <a:ext uri="{FF2B5EF4-FFF2-40B4-BE49-F238E27FC236}">
                <a16:creationId xmlns:a16="http://schemas.microsoft.com/office/drawing/2014/main" id="{2B8DAD2C-94CC-2A42-5164-324A904EBFC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
        <p:nvSpPr>
          <p:cNvPr id="6" name="TextBox 5">
            <a:extLst>
              <a:ext uri="{FF2B5EF4-FFF2-40B4-BE49-F238E27FC236}">
                <a16:creationId xmlns:a16="http://schemas.microsoft.com/office/drawing/2014/main" id="{2B92C766-DDA6-9D13-54EB-6F1DA55671B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mj-cs"/>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mj-cs"/>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mj-cs"/>
              </a:rPr>
              <a:t> M. Neuroscience-Inspired Artificial Intelligence. Neuron. 2017</a:t>
            </a:r>
            <a:endParaRPr lang="en-GB" sz="1000" dirty="0">
              <a:latin typeface="Helvetica Neue" panose="02000503000000020004" pitchFamily="2" charset="0"/>
              <a:ea typeface="Helvetica Neue" panose="02000503000000020004" pitchFamily="2" charset="0"/>
              <a:cs typeface="+mj-cs"/>
            </a:endParaRPr>
          </a:p>
        </p:txBody>
      </p:sp>
    </p:spTree>
    <p:extLst>
      <p:ext uri="{BB962C8B-B14F-4D97-AF65-F5344CB8AC3E}">
        <p14:creationId xmlns:p14="http://schemas.microsoft.com/office/powerpoint/2010/main" val="28982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72F4-4B9E-0792-AA2B-9DAE9EAA3D44}"/>
              </a:ext>
            </a:extLst>
          </p:cNvPr>
          <p:cNvSpPr>
            <a:spLocks noGrp="1"/>
          </p:cNvSpPr>
          <p:nvPr>
            <p:ph type="title"/>
          </p:nvPr>
        </p:nvSpPr>
        <p:spPr/>
        <p:txBody>
          <a:bodyPr/>
          <a:lstStyle/>
          <a:p>
            <a:r>
              <a:rPr lang="en-GB" dirty="0"/>
              <a:t>Neuroimaging and deep learning </a:t>
            </a:r>
          </a:p>
        </p:txBody>
      </p:sp>
      <p:sp>
        <p:nvSpPr>
          <p:cNvPr id="3" name="Slide Number Placeholder 2">
            <a:extLst>
              <a:ext uri="{FF2B5EF4-FFF2-40B4-BE49-F238E27FC236}">
                <a16:creationId xmlns:a16="http://schemas.microsoft.com/office/drawing/2014/main" id="{480A4584-5B18-8E20-3C48-F66E66724840}"/>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5122" name="Picture 2" descr="figure 1">
            <a:extLst>
              <a:ext uri="{FF2B5EF4-FFF2-40B4-BE49-F238E27FC236}">
                <a16:creationId xmlns:a16="http://schemas.microsoft.com/office/drawing/2014/main" id="{4213C577-1AB5-850C-5F35-DEFFF2F0A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930011"/>
            <a:ext cx="3770053" cy="43696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D21638-04DD-5A78-3086-DC9C9BC2B9FB}"/>
              </a:ext>
            </a:extLst>
          </p:cNvPr>
          <p:cNvSpPr txBox="1"/>
          <p:nvPr/>
        </p:nvSpPr>
        <p:spPr>
          <a:xfrm>
            <a:off x="611560" y="5352469"/>
            <a:ext cx="7632848" cy="369332"/>
          </a:xfrm>
          <a:prstGeom prst="rect">
            <a:avLst/>
          </a:prstGeom>
          <a:noFill/>
        </p:spPr>
        <p:txBody>
          <a:bodyPr wrap="square">
            <a:spAutoFit/>
          </a:bodyPr>
          <a:lstStyle/>
          <a:p>
            <a:r>
              <a:rPr lang="en-GB" sz="900" b="0" i="0" u="none" strike="noStrike" dirty="0">
                <a:solidFill>
                  <a:srgbClr val="222222"/>
                </a:solidFill>
                <a:effectLst/>
                <a:latin typeface="-apple-system"/>
              </a:rPr>
              <a:t>Source: </a:t>
            </a:r>
            <a:r>
              <a:rPr lang="en-GB" sz="900" b="0" i="0" u="none" strike="noStrike" dirty="0" err="1">
                <a:solidFill>
                  <a:srgbClr val="222222"/>
                </a:solidFill>
                <a:effectLst/>
                <a:latin typeface="-apple-system"/>
              </a:rPr>
              <a:t>Abrol</a:t>
            </a:r>
            <a:r>
              <a:rPr lang="en-GB" sz="900" b="0" i="0" u="none" strike="noStrike" dirty="0">
                <a:solidFill>
                  <a:srgbClr val="222222"/>
                </a:solidFill>
                <a:effectLst/>
                <a:latin typeface="-apple-system"/>
              </a:rPr>
              <a:t>, A., Fu, Z., Salman, M. </a:t>
            </a:r>
            <a:r>
              <a:rPr lang="en-GB" sz="900" b="0" i="1" u="none" strike="noStrike" dirty="0">
                <a:solidFill>
                  <a:srgbClr val="222222"/>
                </a:solidFill>
                <a:effectLst/>
                <a:latin typeface="-apple-system"/>
              </a:rPr>
              <a:t>et al.</a:t>
            </a:r>
            <a:r>
              <a:rPr lang="en-GB" sz="900" b="0" i="0" u="none" strike="noStrike" dirty="0">
                <a:solidFill>
                  <a:srgbClr val="222222"/>
                </a:solidFill>
                <a:effectLst/>
                <a:latin typeface="-apple-system"/>
              </a:rPr>
              <a:t> Deep learning encodes robust discriminative neuroimaging representations to outperform standard machine learning. </a:t>
            </a:r>
            <a:r>
              <a:rPr lang="en-GB" sz="900" b="0" i="1" u="none" strike="noStrike" dirty="0">
                <a:solidFill>
                  <a:srgbClr val="222222"/>
                </a:solidFill>
                <a:effectLst/>
                <a:latin typeface="-apple-system"/>
              </a:rPr>
              <a:t>Nat </a:t>
            </a:r>
            <a:r>
              <a:rPr lang="en-GB" sz="900" b="0" i="1" u="none" strike="noStrike" dirty="0" err="1">
                <a:solidFill>
                  <a:srgbClr val="222222"/>
                </a:solidFill>
                <a:effectLst/>
                <a:latin typeface="-apple-system"/>
              </a:rPr>
              <a:t>Commun</a:t>
            </a:r>
            <a:r>
              <a:rPr lang="en-GB" sz="900" b="0" i="0" u="none" strike="noStrike" dirty="0">
                <a:solidFill>
                  <a:srgbClr val="222222"/>
                </a:solidFill>
                <a:effectLst/>
                <a:latin typeface="-apple-system"/>
              </a:rPr>
              <a:t> </a:t>
            </a:r>
            <a:r>
              <a:rPr lang="en-GB" sz="900" b="1" i="0" u="none" strike="noStrike" dirty="0">
                <a:solidFill>
                  <a:srgbClr val="222222"/>
                </a:solidFill>
                <a:effectLst/>
                <a:latin typeface="-apple-system"/>
              </a:rPr>
              <a:t>12</a:t>
            </a:r>
            <a:r>
              <a:rPr lang="en-GB" sz="900" b="0" i="0" u="none" strike="noStrike" dirty="0">
                <a:solidFill>
                  <a:srgbClr val="222222"/>
                </a:solidFill>
                <a:effectLst/>
                <a:latin typeface="-apple-system"/>
              </a:rPr>
              <a:t>, 353 (2021).</a:t>
            </a:r>
            <a:endParaRPr lang="en-GB" sz="900" dirty="0"/>
          </a:p>
        </p:txBody>
      </p:sp>
    </p:spTree>
    <p:extLst>
      <p:ext uri="{BB962C8B-B14F-4D97-AF65-F5344CB8AC3E}">
        <p14:creationId xmlns:p14="http://schemas.microsoft.com/office/powerpoint/2010/main" val="886501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0BAB-1266-4545-AAFD-ACEAE425BE52}"/>
              </a:ext>
            </a:extLst>
          </p:cNvPr>
          <p:cNvSpPr>
            <a:spLocks noGrp="1"/>
          </p:cNvSpPr>
          <p:nvPr>
            <p:ph type="title"/>
          </p:nvPr>
        </p:nvSpPr>
        <p:spPr/>
        <p:txBody>
          <a:bodyPr/>
          <a:lstStyle/>
          <a:p>
            <a:r>
              <a:rPr lang="en-GB" dirty="0"/>
              <a:t>ML in precision health and care</a:t>
            </a:r>
          </a:p>
        </p:txBody>
      </p:sp>
      <p:sp>
        <p:nvSpPr>
          <p:cNvPr id="3" name="Slide Number Placeholder 2">
            <a:extLst>
              <a:ext uri="{FF2B5EF4-FFF2-40B4-BE49-F238E27FC236}">
                <a16:creationId xmlns:a16="http://schemas.microsoft.com/office/drawing/2014/main" id="{A0137BEE-4A7D-C94B-F34F-93580F6A4D88}"/>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grpSp>
        <p:nvGrpSpPr>
          <p:cNvPr id="25" name="Group 24">
            <a:extLst>
              <a:ext uri="{FF2B5EF4-FFF2-40B4-BE49-F238E27FC236}">
                <a16:creationId xmlns:a16="http://schemas.microsoft.com/office/drawing/2014/main" id="{2B1C04FF-E73A-3ADA-2FA4-CBD93E870B08}"/>
              </a:ext>
            </a:extLst>
          </p:cNvPr>
          <p:cNvGrpSpPr/>
          <p:nvPr/>
        </p:nvGrpSpPr>
        <p:grpSpPr>
          <a:xfrm>
            <a:off x="0" y="880388"/>
            <a:ext cx="5413728" cy="2548924"/>
            <a:chOff x="235590" y="1502249"/>
            <a:chExt cx="6137540" cy="2548924"/>
          </a:xfrm>
        </p:grpSpPr>
        <p:pic>
          <p:nvPicPr>
            <p:cNvPr id="26" name="Picture 25" descr="Chart, bar chart&#10;&#10;Description automatically generated">
              <a:extLst>
                <a:ext uri="{FF2B5EF4-FFF2-40B4-BE49-F238E27FC236}">
                  <a16:creationId xmlns:a16="http://schemas.microsoft.com/office/drawing/2014/main" id="{0441CECF-869D-ED07-3CC4-2BD6A9C178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70334" y="1267505"/>
              <a:ext cx="2530489" cy="2999977"/>
            </a:xfrm>
            <a:prstGeom prst="rect">
              <a:avLst/>
            </a:prstGeom>
          </p:spPr>
        </p:pic>
        <p:pic>
          <p:nvPicPr>
            <p:cNvPr id="27" name="Picture 26" descr="Chart, bar chart&#10;&#10;Description automatically generated">
              <a:extLst>
                <a:ext uri="{FF2B5EF4-FFF2-40B4-BE49-F238E27FC236}">
                  <a16:creationId xmlns:a16="http://schemas.microsoft.com/office/drawing/2014/main" id="{C3150A46-FA55-51A7-B8A2-FAC19DF2878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07379" y="1692393"/>
              <a:ext cx="565751" cy="2107353"/>
            </a:xfrm>
            <a:prstGeom prst="rect">
              <a:avLst/>
            </a:prstGeom>
          </p:spPr>
        </p:pic>
        <p:pic>
          <p:nvPicPr>
            <p:cNvPr id="28" name="Picture 27" descr="Chart, bar chart&#10;&#10;Description automatically generated">
              <a:extLst>
                <a:ext uri="{FF2B5EF4-FFF2-40B4-BE49-F238E27FC236}">
                  <a16:creationId xmlns:a16="http://schemas.microsoft.com/office/drawing/2014/main" id="{780DB7C4-31A8-54F2-B912-586B60BBB1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3540993" y="1906475"/>
              <a:ext cx="2132348" cy="2157048"/>
            </a:xfrm>
            <a:prstGeom prst="rect">
              <a:avLst/>
            </a:prstGeom>
          </p:spPr>
        </p:pic>
        <p:pic>
          <p:nvPicPr>
            <p:cNvPr id="29" name="Picture 28" descr="Chart, bar chart&#10;&#10;Description automatically generated">
              <a:extLst>
                <a:ext uri="{FF2B5EF4-FFF2-40B4-BE49-F238E27FC236}">
                  <a16:creationId xmlns:a16="http://schemas.microsoft.com/office/drawing/2014/main" id="{660EC82A-0559-26EF-1C33-CC1C73B35E6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4381749" y="755561"/>
              <a:ext cx="450835" cy="2157048"/>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A0B0ED60-E285-03F5-E913-B0431C1FCEA5}"/>
              </a:ext>
            </a:extLst>
          </p:cNvPr>
          <p:cNvPicPr>
            <a:picLocks noChangeAspect="1"/>
          </p:cNvPicPr>
          <p:nvPr/>
        </p:nvPicPr>
        <p:blipFill rotWithShape="1">
          <a:blip r:embed="rId6">
            <a:extLst>
              <a:ext uri="{28A0092B-C50C-407E-A947-70E740481C1C}">
                <a14:useLocalDpi xmlns:a14="http://schemas.microsoft.com/office/drawing/2010/main"/>
              </a:ext>
            </a:extLst>
          </a:blip>
          <a:srcRect t="-18"/>
          <a:stretch/>
        </p:blipFill>
        <p:spPr>
          <a:xfrm>
            <a:off x="792025" y="3329418"/>
            <a:ext cx="5377743" cy="176154"/>
          </a:xfrm>
          <a:prstGeom prst="rect">
            <a:avLst/>
          </a:prstGeom>
        </p:spPr>
      </p:pic>
      <p:sp>
        <p:nvSpPr>
          <p:cNvPr id="31" name="Rectangle 30">
            <a:extLst>
              <a:ext uri="{FF2B5EF4-FFF2-40B4-BE49-F238E27FC236}">
                <a16:creationId xmlns:a16="http://schemas.microsoft.com/office/drawing/2014/main" id="{BBB61C01-FBDD-2D3F-B26F-CA9AD7575301}"/>
              </a:ext>
            </a:extLst>
          </p:cNvPr>
          <p:cNvSpPr/>
          <p:nvPr/>
        </p:nvSpPr>
        <p:spPr>
          <a:xfrm>
            <a:off x="82669" y="1872768"/>
            <a:ext cx="4724691" cy="290148"/>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5A1E1D1-5E43-8516-6875-B13C383B0BBB}"/>
              </a:ext>
            </a:extLst>
          </p:cNvPr>
          <p:cNvSpPr/>
          <p:nvPr/>
        </p:nvSpPr>
        <p:spPr>
          <a:xfrm>
            <a:off x="82669" y="2759121"/>
            <a:ext cx="4724691" cy="604309"/>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915CDBA-0C2B-DC90-581D-96A85CBC0B74}"/>
              </a:ext>
            </a:extLst>
          </p:cNvPr>
          <p:cNvSpPr/>
          <p:nvPr/>
        </p:nvSpPr>
        <p:spPr>
          <a:xfrm>
            <a:off x="82669" y="2257611"/>
            <a:ext cx="4724691" cy="317375"/>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3F5A9AD-14BB-46D5-6194-16A9530CE775}"/>
              </a:ext>
            </a:extLst>
          </p:cNvPr>
          <p:cNvSpPr txBox="1"/>
          <p:nvPr/>
        </p:nvSpPr>
        <p:spPr>
          <a:xfrm>
            <a:off x="103978" y="3689258"/>
            <a:ext cx="5880761" cy="646331"/>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UTIs are one of the top 5 reasons on unplanned hospital admissions in People Living with Dementia. UTI symptoms include increase in frequency of going to bathroom, delirium, increased temperature. </a:t>
            </a:r>
          </a:p>
        </p:txBody>
      </p:sp>
      <p:pic>
        <p:nvPicPr>
          <p:cNvPr id="35" name="Picture 34" descr="Chart, line chart&#10;&#10;Description automatically generated">
            <a:extLst>
              <a:ext uri="{FF2B5EF4-FFF2-40B4-BE49-F238E27FC236}">
                <a16:creationId xmlns:a16="http://schemas.microsoft.com/office/drawing/2014/main" id="{4C9A11AB-97BB-5651-7E01-C41B42ED07BF}"/>
              </a:ext>
            </a:extLst>
          </p:cNvPr>
          <p:cNvPicPr>
            <a:picLocks noChangeAspect="1"/>
          </p:cNvPicPr>
          <p:nvPr/>
        </p:nvPicPr>
        <p:blipFill>
          <a:blip r:embed="rId7"/>
          <a:stretch>
            <a:fillRect/>
          </a:stretch>
        </p:blipFill>
        <p:spPr>
          <a:xfrm>
            <a:off x="7105857" y="2373946"/>
            <a:ext cx="1856529" cy="1276216"/>
          </a:xfrm>
          <a:prstGeom prst="rect">
            <a:avLst/>
          </a:prstGeom>
        </p:spPr>
      </p:pic>
      <p:sp>
        <p:nvSpPr>
          <p:cNvPr id="36" name="TextBox 35">
            <a:extLst>
              <a:ext uri="{FF2B5EF4-FFF2-40B4-BE49-F238E27FC236}">
                <a16:creationId xmlns:a16="http://schemas.microsoft.com/office/drawing/2014/main" id="{05DAB91A-80E8-9236-F332-052F634FAD52}"/>
              </a:ext>
            </a:extLst>
          </p:cNvPr>
          <p:cNvSpPr txBox="1"/>
          <p:nvPr/>
        </p:nvSpPr>
        <p:spPr>
          <a:xfrm>
            <a:off x="158687" y="4415858"/>
            <a:ext cx="6096000" cy="646331"/>
          </a:xfrm>
          <a:prstGeom prst="rect">
            <a:avLst/>
          </a:prstGeom>
          <a:noFill/>
        </p:spPr>
        <p:txBody>
          <a:bodyPr wrap="square">
            <a:spAutoFit/>
          </a:bodyPr>
          <a:lstStyle/>
          <a:p>
            <a:r>
              <a:rPr lang="en-GB" sz="1200" dirty="0">
                <a:latin typeface="Arial" panose="020B0604020202020204" pitchFamily="34" charset="0"/>
                <a:cs typeface="Arial" panose="020B0604020202020204" pitchFamily="34" charset="0"/>
              </a:rPr>
              <a:t>The model uses 20,738 person-days of in-home monitoring data which consists sleep, movement, and physiology data collected within the UK DRI CR&amp;T study cohort (n=108) between 06/2021-07/2022. </a:t>
            </a:r>
          </a:p>
        </p:txBody>
      </p:sp>
      <p:pic>
        <p:nvPicPr>
          <p:cNvPr id="37" name="Picture 36" descr="A picture containing text, clock&#10;&#10;Description automatically generated">
            <a:extLst>
              <a:ext uri="{FF2B5EF4-FFF2-40B4-BE49-F238E27FC236}">
                <a16:creationId xmlns:a16="http://schemas.microsoft.com/office/drawing/2014/main" id="{B35D0A6F-DC35-8D76-0B93-D2C8142B15F4}"/>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957885" y="2990842"/>
            <a:ext cx="1236540" cy="925031"/>
          </a:xfrm>
          <a:prstGeom prst="rect">
            <a:avLst/>
          </a:prstGeom>
        </p:spPr>
      </p:pic>
      <p:pic>
        <p:nvPicPr>
          <p:cNvPr id="38" name="Picture 37" descr="A picture containing text, clock&#10;&#10;Description automatically generated">
            <a:extLst>
              <a:ext uri="{FF2B5EF4-FFF2-40B4-BE49-F238E27FC236}">
                <a16:creationId xmlns:a16="http://schemas.microsoft.com/office/drawing/2014/main" id="{039D5EB7-7074-A0AE-63E7-BAC92C432224}"/>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6010605" y="4263881"/>
            <a:ext cx="1236540" cy="1155607"/>
          </a:xfrm>
          <a:prstGeom prst="rect">
            <a:avLst/>
          </a:prstGeom>
        </p:spPr>
      </p:pic>
      <p:pic>
        <p:nvPicPr>
          <p:cNvPr id="39" name="Picture 38" descr="A picture containing text, clock&#10;&#10;Description automatically generated">
            <a:extLst>
              <a:ext uri="{FF2B5EF4-FFF2-40B4-BE49-F238E27FC236}">
                <a16:creationId xmlns:a16="http://schemas.microsoft.com/office/drawing/2014/main" id="{9D29EE49-F3EF-0D26-A97F-E86A6B70EE8A}"/>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985163" y="1482906"/>
            <a:ext cx="1236540" cy="1276215"/>
          </a:xfrm>
          <a:prstGeom prst="rect">
            <a:avLst/>
          </a:prstGeom>
        </p:spPr>
      </p:pic>
      <p:grpSp>
        <p:nvGrpSpPr>
          <p:cNvPr id="40" name="Group 39">
            <a:extLst>
              <a:ext uri="{FF2B5EF4-FFF2-40B4-BE49-F238E27FC236}">
                <a16:creationId xmlns:a16="http://schemas.microsoft.com/office/drawing/2014/main" id="{5B5CF21B-52B7-2A03-6AFC-7D08BA98DE5F}"/>
              </a:ext>
            </a:extLst>
          </p:cNvPr>
          <p:cNvGrpSpPr/>
          <p:nvPr/>
        </p:nvGrpSpPr>
        <p:grpSpPr>
          <a:xfrm>
            <a:off x="6039448" y="535971"/>
            <a:ext cx="1066409" cy="964337"/>
            <a:chOff x="6715983" y="1362534"/>
            <a:chExt cx="914400" cy="914400"/>
          </a:xfrm>
        </p:grpSpPr>
        <p:pic>
          <p:nvPicPr>
            <p:cNvPr id="41" name="Graphic 40" descr="Traffic light outline">
              <a:extLst>
                <a:ext uri="{FF2B5EF4-FFF2-40B4-BE49-F238E27FC236}">
                  <a16:creationId xmlns:a16="http://schemas.microsoft.com/office/drawing/2014/main" id="{B5BA6F23-2CAE-60CA-E7D2-930F19785F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15983" y="1362534"/>
              <a:ext cx="914400" cy="914400"/>
            </a:xfrm>
            <a:prstGeom prst="rect">
              <a:avLst/>
            </a:prstGeom>
          </p:spPr>
        </p:pic>
        <p:sp>
          <p:nvSpPr>
            <p:cNvPr id="42" name="Oval 41">
              <a:extLst>
                <a:ext uri="{FF2B5EF4-FFF2-40B4-BE49-F238E27FC236}">
                  <a16:creationId xmlns:a16="http://schemas.microsoft.com/office/drawing/2014/main" id="{E106DB06-8C45-9768-AEAC-7AA7F1853530}"/>
                </a:ext>
              </a:extLst>
            </p:cNvPr>
            <p:cNvSpPr/>
            <p:nvPr/>
          </p:nvSpPr>
          <p:spPr>
            <a:xfrm>
              <a:off x="7071583" y="1522302"/>
              <a:ext cx="203200" cy="19014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CC9D8B7A-06FF-8276-D127-01B97F872630}"/>
                </a:ext>
              </a:extLst>
            </p:cNvPr>
            <p:cNvSpPr/>
            <p:nvPr/>
          </p:nvSpPr>
          <p:spPr>
            <a:xfrm>
              <a:off x="7061410" y="1726343"/>
              <a:ext cx="203200" cy="19014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78C766D1-74A0-292A-A47F-019B37613303}"/>
                </a:ext>
              </a:extLst>
            </p:cNvPr>
            <p:cNvSpPr/>
            <p:nvPr/>
          </p:nvSpPr>
          <p:spPr>
            <a:xfrm>
              <a:off x="7073502" y="1939510"/>
              <a:ext cx="203200" cy="1901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TextBox 49">
            <a:extLst>
              <a:ext uri="{FF2B5EF4-FFF2-40B4-BE49-F238E27FC236}">
                <a16:creationId xmlns:a16="http://schemas.microsoft.com/office/drawing/2014/main" id="{F8D7910B-CE93-EDC9-F997-A9E499A7C41D}"/>
              </a:ext>
            </a:extLst>
          </p:cNvPr>
          <p:cNvSpPr txBox="1"/>
          <p:nvPr/>
        </p:nvSpPr>
        <p:spPr>
          <a:xfrm>
            <a:off x="158687" y="5169675"/>
            <a:ext cx="5880761" cy="430887"/>
          </a:xfrm>
          <a:prstGeom prst="rect">
            <a:avLst/>
          </a:prstGeom>
          <a:noFill/>
        </p:spPr>
        <p:txBody>
          <a:bodyPr wrap="square">
            <a:spAutoFit/>
          </a:bodyPr>
          <a:lstStyle/>
          <a:p>
            <a:r>
              <a:rPr lang="en-GB" sz="1100" dirty="0"/>
              <a:t>(Alex </a:t>
            </a:r>
            <a:r>
              <a:rPr lang="en-GB" sz="1100" dirty="0" err="1"/>
              <a:t>Capstick</a:t>
            </a:r>
            <a:r>
              <a:rPr lang="en-GB" sz="1100" dirty="0"/>
              <a:t> and Francesca Palermo </a:t>
            </a:r>
            <a:r>
              <a:rPr lang="en-GB" sz="1100" i="1" dirty="0"/>
              <a:t>et al., Brian Sciences Department, </a:t>
            </a:r>
            <a:br>
              <a:rPr lang="en-GB" sz="1100" i="1" dirty="0"/>
            </a:br>
            <a:r>
              <a:rPr lang="en-GB" sz="1100" i="1" dirty="0"/>
              <a:t>UK DRI CR&amp;T, unpublished.)</a:t>
            </a:r>
            <a:endParaRPr lang="en-GB" sz="1100" dirty="0"/>
          </a:p>
        </p:txBody>
      </p:sp>
    </p:spTree>
    <p:extLst>
      <p:ext uri="{BB962C8B-B14F-4D97-AF65-F5344CB8AC3E}">
        <p14:creationId xmlns:p14="http://schemas.microsoft.com/office/powerpoint/2010/main" val="78582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798E-9233-AAB9-B87D-2E31162C5D28}"/>
              </a:ext>
            </a:extLst>
          </p:cNvPr>
          <p:cNvSpPr>
            <a:spLocks noGrp="1"/>
          </p:cNvSpPr>
          <p:nvPr>
            <p:ph type="title"/>
          </p:nvPr>
        </p:nvSpPr>
        <p:spPr/>
        <p:txBody>
          <a:bodyPr/>
          <a:lstStyle/>
          <a:p>
            <a:r>
              <a:rPr lang="en-GB" dirty="0"/>
              <a:t>Applications at different stages</a:t>
            </a:r>
          </a:p>
        </p:txBody>
      </p:sp>
      <p:sp>
        <p:nvSpPr>
          <p:cNvPr id="3" name="Slide Number Placeholder 2">
            <a:extLst>
              <a:ext uri="{FF2B5EF4-FFF2-40B4-BE49-F238E27FC236}">
                <a16:creationId xmlns:a16="http://schemas.microsoft.com/office/drawing/2014/main" id="{EAA2D06D-5263-2921-CF2E-9523DA8B4778}"/>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pic>
        <p:nvPicPr>
          <p:cNvPr id="6146" name="Picture 2" descr="figure 2">
            <a:extLst>
              <a:ext uri="{FF2B5EF4-FFF2-40B4-BE49-F238E27FC236}">
                <a16:creationId xmlns:a16="http://schemas.microsoft.com/office/drawing/2014/main" id="{138B1BD5-9ADA-F6EF-E655-446928463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089" y="1071766"/>
            <a:ext cx="4581822" cy="41673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5F483F-5892-6EA8-C744-807924175DA4}"/>
              </a:ext>
            </a:extLst>
          </p:cNvPr>
          <p:cNvSpPr txBox="1"/>
          <p:nvPr/>
        </p:nvSpPr>
        <p:spPr>
          <a:xfrm>
            <a:off x="452160" y="5345668"/>
            <a:ext cx="7648232" cy="369332"/>
          </a:xfrm>
          <a:prstGeom prst="rect">
            <a:avLst/>
          </a:prstGeom>
          <a:noFill/>
        </p:spPr>
        <p:txBody>
          <a:bodyPr wrap="square">
            <a:spAutoFit/>
          </a:bodyPr>
          <a:lstStyle/>
          <a:p>
            <a:r>
              <a:rPr lang="en-GB" sz="900" b="0" i="0" u="none" strike="noStrike" dirty="0">
                <a:solidFill>
                  <a:srgbClr val="222222"/>
                </a:solidFill>
                <a:effectLst/>
                <a:cs typeface="Arial" panose="020B0604020202020204" pitchFamily="34" charset="0"/>
              </a:rPr>
              <a:t>Source: Kline, A., Wang, H., Li, Y. </a:t>
            </a:r>
            <a:r>
              <a:rPr lang="en-GB" sz="900" b="0" i="1" u="none" strike="noStrike" dirty="0">
                <a:solidFill>
                  <a:srgbClr val="222222"/>
                </a:solidFill>
                <a:effectLst/>
                <a:cs typeface="Arial" panose="020B0604020202020204" pitchFamily="34" charset="0"/>
              </a:rPr>
              <a:t>et al.</a:t>
            </a:r>
            <a:r>
              <a:rPr lang="en-GB" sz="900" b="0" i="0" u="none" strike="noStrike" dirty="0">
                <a:solidFill>
                  <a:srgbClr val="222222"/>
                </a:solidFill>
                <a:effectLst/>
                <a:cs typeface="Arial" panose="020B0604020202020204" pitchFamily="34" charset="0"/>
              </a:rPr>
              <a:t> Multimodal machine learning in precision health: A scoping review. </a:t>
            </a:r>
            <a:r>
              <a:rPr lang="en-GB" sz="900" b="0" i="1" u="none" strike="noStrike" dirty="0" err="1">
                <a:solidFill>
                  <a:srgbClr val="222222"/>
                </a:solidFill>
                <a:effectLst/>
                <a:cs typeface="Arial" panose="020B0604020202020204" pitchFamily="34" charset="0"/>
              </a:rPr>
              <a:t>npj</a:t>
            </a:r>
            <a:r>
              <a:rPr lang="en-GB" sz="900" b="0" i="1" u="none" strike="noStrike" dirty="0">
                <a:solidFill>
                  <a:srgbClr val="222222"/>
                </a:solidFill>
                <a:effectLst/>
                <a:cs typeface="Arial" panose="020B0604020202020204" pitchFamily="34" charset="0"/>
              </a:rPr>
              <a:t> Digit. Med.</a:t>
            </a:r>
            <a:r>
              <a:rPr lang="en-GB" sz="900" b="0" i="0" u="none" strike="noStrike" dirty="0">
                <a:solidFill>
                  <a:srgbClr val="222222"/>
                </a:solidFill>
                <a:effectLst/>
                <a:cs typeface="Arial" panose="020B0604020202020204" pitchFamily="34" charset="0"/>
              </a:rPr>
              <a:t> </a:t>
            </a:r>
            <a:r>
              <a:rPr lang="en-GB" sz="900" b="1" i="0" u="none" strike="noStrike" dirty="0">
                <a:solidFill>
                  <a:srgbClr val="222222"/>
                </a:solidFill>
                <a:effectLst/>
                <a:cs typeface="Arial" panose="020B0604020202020204" pitchFamily="34" charset="0"/>
              </a:rPr>
              <a:t>5</a:t>
            </a:r>
            <a:r>
              <a:rPr lang="en-GB" sz="900" b="0" i="0" u="none" strike="noStrike" dirty="0">
                <a:solidFill>
                  <a:srgbClr val="222222"/>
                </a:solidFill>
                <a:effectLst/>
                <a:cs typeface="Arial" panose="020B0604020202020204" pitchFamily="34" charset="0"/>
              </a:rPr>
              <a:t>, 171 (2022). https://</a:t>
            </a:r>
            <a:r>
              <a:rPr lang="en-GB" sz="900" b="0" i="0" u="none" strike="noStrike" dirty="0" err="1">
                <a:solidFill>
                  <a:srgbClr val="222222"/>
                </a:solidFill>
                <a:effectLst/>
                <a:cs typeface="Arial" panose="020B0604020202020204" pitchFamily="34" charset="0"/>
              </a:rPr>
              <a:t>doi.org</a:t>
            </a:r>
            <a:r>
              <a:rPr lang="en-GB" sz="900" b="0" i="0" u="none" strike="noStrike" dirty="0">
                <a:solidFill>
                  <a:srgbClr val="222222"/>
                </a:solidFill>
                <a:effectLst/>
                <a:cs typeface="Arial" panose="020B0604020202020204" pitchFamily="34" charset="0"/>
              </a:rPr>
              <a:t>/10.1038/s41746-022-00712-8</a:t>
            </a:r>
            <a:endParaRPr lang="en-GB" sz="900" dirty="0">
              <a:cs typeface="Arial" panose="020B0604020202020204" pitchFamily="34" charset="0"/>
            </a:endParaRPr>
          </a:p>
        </p:txBody>
      </p:sp>
    </p:spTree>
    <p:extLst>
      <p:ext uri="{BB962C8B-B14F-4D97-AF65-F5344CB8AC3E}">
        <p14:creationId xmlns:p14="http://schemas.microsoft.com/office/powerpoint/2010/main" val="1788391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BFE8-EF88-0934-ACE6-5648AE6D39A1}"/>
              </a:ext>
            </a:extLst>
          </p:cNvPr>
          <p:cNvSpPr>
            <a:spLocks noGrp="1"/>
          </p:cNvSpPr>
          <p:nvPr>
            <p:ph type="title"/>
          </p:nvPr>
        </p:nvSpPr>
        <p:spPr/>
        <p:txBody>
          <a:bodyPr/>
          <a:lstStyle/>
          <a:p>
            <a:r>
              <a:rPr lang="en-GB" dirty="0"/>
              <a:t>ML applied to brain epigenetic data</a:t>
            </a:r>
          </a:p>
        </p:txBody>
      </p:sp>
      <p:sp>
        <p:nvSpPr>
          <p:cNvPr id="3" name="Slide Number Placeholder 2">
            <a:extLst>
              <a:ext uri="{FF2B5EF4-FFF2-40B4-BE49-F238E27FC236}">
                <a16:creationId xmlns:a16="http://schemas.microsoft.com/office/drawing/2014/main" id="{0D464949-7650-F094-2712-88A1B9B82599}"/>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AA9D1C94-CABA-2FEE-5888-7403C92DAC01}"/>
              </a:ext>
            </a:extLst>
          </p:cNvPr>
          <p:cNvPicPr>
            <a:picLocks noChangeAspect="1"/>
          </p:cNvPicPr>
          <p:nvPr/>
        </p:nvPicPr>
        <p:blipFill rotWithShape="1">
          <a:blip r:embed="rId2">
            <a:extLst>
              <a:ext uri="{28A0092B-C50C-407E-A947-70E740481C1C}">
                <a14:useLocalDpi xmlns:a14="http://schemas.microsoft.com/office/drawing/2010/main" val="0"/>
              </a:ext>
            </a:extLst>
          </a:blip>
          <a:srcRect l="9892" r="6005"/>
          <a:stretch/>
        </p:blipFill>
        <p:spPr>
          <a:xfrm>
            <a:off x="323528" y="841276"/>
            <a:ext cx="4703420" cy="2637313"/>
          </a:xfrm>
          <a:prstGeom prst="rect">
            <a:avLst/>
          </a:prstGeom>
        </p:spPr>
      </p:pic>
      <p:pic>
        <p:nvPicPr>
          <p:cNvPr id="7" name="Picture 6" descr="Diagram&#10;&#10;Description automatically generated">
            <a:extLst>
              <a:ext uri="{FF2B5EF4-FFF2-40B4-BE49-F238E27FC236}">
                <a16:creationId xmlns:a16="http://schemas.microsoft.com/office/drawing/2014/main" id="{F0279158-1A28-A052-A477-5B8C56A7FB6E}"/>
              </a:ext>
            </a:extLst>
          </p:cNvPr>
          <p:cNvPicPr>
            <a:picLocks noChangeAspect="1"/>
          </p:cNvPicPr>
          <p:nvPr/>
        </p:nvPicPr>
        <p:blipFill rotWithShape="1">
          <a:blip r:embed="rId3">
            <a:extLst>
              <a:ext uri="{28A0092B-C50C-407E-A947-70E740481C1C}">
                <a14:useLocalDpi xmlns:a14="http://schemas.microsoft.com/office/drawing/2010/main" val="0"/>
              </a:ext>
            </a:extLst>
          </a:blip>
          <a:srcRect l="12102"/>
          <a:stretch/>
        </p:blipFill>
        <p:spPr>
          <a:xfrm>
            <a:off x="4892404" y="1561356"/>
            <a:ext cx="4285235" cy="3465405"/>
          </a:xfrm>
          <a:prstGeom prst="rect">
            <a:avLst/>
          </a:prstGeom>
        </p:spPr>
      </p:pic>
    </p:spTree>
    <p:extLst>
      <p:ext uri="{BB962C8B-B14F-4D97-AF65-F5344CB8AC3E}">
        <p14:creationId xmlns:p14="http://schemas.microsoft.com/office/powerpoint/2010/main" val="3373866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B9AE-C8E1-36DE-BA69-B64F43D9CE48}"/>
              </a:ext>
            </a:extLst>
          </p:cNvPr>
          <p:cNvSpPr>
            <a:spLocks noGrp="1"/>
          </p:cNvSpPr>
          <p:nvPr>
            <p:ph type="title"/>
          </p:nvPr>
        </p:nvSpPr>
        <p:spPr/>
        <p:txBody>
          <a:bodyPr/>
          <a:lstStyle/>
          <a:p>
            <a:r>
              <a:rPr lang="en-GB" dirty="0"/>
              <a:t>Multimodal data assessment</a:t>
            </a:r>
          </a:p>
        </p:txBody>
      </p:sp>
      <p:sp>
        <p:nvSpPr>
          <p:cNvPr id="3" name="Slide Number Placeholder 2">
            <a:extLst>
              <a:ext uri="{FF2B5EF4-FFF2-40B4-BE49-F238E27FC236}">
                <a16:creationId xmlns:a16="http://schemas.microsoft.com/office/drawing/2014/main" id="{317F373D-D9E3-041C-AB67-2781B9C81161}"/>
              </a:ext>
            </a:extLst>
          </p:cNvPr>
          <p:cNvSpPr>
            <a:spLocks noGrp="1"/>
          </p:cNvSpPr>
          <p:nvPr>
            <p:ph type="sldNum" sz="quarter" idx="12"/>
          </p:nvPr>
        </p:nvSpPr>
        <p:spPr/>
        <p:txBody>
          <a:bodyPr/>
          <a:lstStyle/>
          <a:p>
            <a:fld id="{BB98F552-A29D-2D4E-8192-F20670493719}" type="slidenum">
              <a:rPr lang="en-GB" altLang="en-US" smtClean="0"/>
              <a:pPr/>
              <a:t>24</a:t>
            </a:fld>
            <a:endParaRPr lang="en-GB" altLang="en-US" dirty="0"/>
          </a:p>
        </p:txBody>
      </p:sp>
      <p:pic>
        <p:nvPicPr>
          <p:cNvPr id="7170" name="Picture 2" descr="Fig. 1">
            <a:extLst>
              <a:ext uri="{FF2B5EF4-FFF2-40B4-BE49-F238E27FC236}">
                <a16:creationId xmlns:a16="http://schemas.microsoft.com/office/drawing/2014/main" id="{F526A6DC-B6CC-2F64-028C-EEBC78663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10391"/>
            <a:ext cx="5745708" cy="42395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3AE906-8C4C-45D0-1FEE-83513364A86C}"/>
              </a:ext>
            </a:extLst>
          </p:cNvPr>
          <p:cNvSpPr txBox="1"/>
          <p:nvPr/>
        </p:nvSpPr>
        <p:spPr>
          <a:xfrm>
            <a:off x="306698" y="5403091"/>
            <a:ext cx="7939608" cy="230832"/>
          </a:xfrm>
          <a:prstGeom prst="rect">
            <a:avLst/>
          </a:prstGeom>
          <a:noFill/>
        </p:spPr>
        <p:txBody>
          <a:bodyPr wrap="square">
            <a:spAutoFit/>
          </a:bodyPr>
          <a:lstStyle/>
          <a:p>
            <a:r>
              <a:rPr lang="en-GB" sz="900" b="0" i="0" u="none" strike="noStrike" dirty="0" err="1">
                <a:solidFill>
                  <a:srgbClr val="222222"/>
                </a:solidFill>
                <a:effectLst/>
                <a:cs typeface="Arial" panose="020B0604020202020204" pitchFamily="34" charset="0"/>
              </a:rPr>
              <a:t>Qiu</a:t>
            </a:r>
            <a:r>
              <a:rPr lang="en-GB" sz="900" b="0" i="0" u="none" strike="noStrike" dirty="0">
                <a:solidFill>
                  <a:srgbClr val="222222"/>
                </a:solidFill>
                <a:effectLst/>
                <a:cs typeface="Arial" panose="020B0604020202020204" pitchFamily="34" charset="0"/>
              </a:rPr>
              <a:t>, S., Miller, M.I., Joshi, P.S. </a:t>
            </a:r>
            <a:r>
              <a:rPr lang="en-GB" sz="900" b="0" i="1" u="none" strike="noStrike" dirty="0">
                <a:solidFill>
                  <a:srgbClr val="222222"/>
                </a:solidFill>
                <a:effectLst/>
                <a:cs typeface="Arial" panose="020B0604020202020204" pitchFamily="34" charset="0"/>
              </a:rPr>
              <a:t>et al.</a:t>
            </a:r>
            <a:r>
              <a:rPr lang="en-GB" sz="900" b="0" i="0" u="none" strike="noStrike" dirty="0">
                <a:solidFill>
                  <a:srgbClr val="222222"/>
                </a:solidFill>
                <a:effectLst/>
                <a:cs typeface="Arial" panose="020B0604020202020204" pitchFamily="34" charset="0"/>
              </a:rPr>
              <a:t> Multimodal deep learning for Alzheimer’s disease dementia assessment. </a:t>
            </a:r>
            <a:r>
              <a:rPr lang="en-GB" sz="900" b="0" i="1" u="none" strike="noStrike" dirty="0">
                <a:solidFill>
                  <a:srgbClr val="222222"/>
                </a:solidFill>
                <a:effectLst/>
                <a:cs typeface="Arial" panose="020B0604020202020204" pitchFamily="34" charset="0"/>
              </a:rPr>
              <a:t>Nat </a:t>
            </a:r>
            <a:r>
              <a:rPr lang="en-GB" sz="900" b="0" i="1" u="none" strike="noStrike" dirty="0" err="1">
                <a:solidFill>
                  <a:srgbClr val="222222"/>
                </a:solidFill>
                <a:effectLst/>
                <a:cs typeface="Arial" panose="020B0604020202020204" pitchFamily="34" charset="0"/>
              </a:rPr>
              <a:t>Commun</a:t>
            </a:r>
            <a:r>
              <a:rPr lang="en-GB" sz="900" b="0" i="0" u="none" strike="noStrike" dirty="0">
                <a:solidFill>
                  <a:srgbClr val="222222"/>
                </a:solidFill>
                <a:effectLst/>
                <a:cs typeface="Arial" panose="020B0604020202020204" pitchFamily="34" charset="0"/>
              </a:rPr>
              <a:t> </a:t>
            </a:r>
            <a:r>
              <a:rPr lang="en-GB" sz="900" b="1" i="0" u="none" strike="noStrike" dirty="0">
                <a:solidFill>
                  <a:srgbClr val="222222"/>
                </a:solidFill>
                <a:effectLst/>
                <a:cs typeface="Arial" panose="020B0604020202020204" pitchFamily="34" charset="0"/>
              </a:rPr>
              <a:t>13</a:t>
            </a:r>
            <a:r>
              <a:rPr lang="en-GB" sz="900" b="0" i="0" u="none" strike="noStrike" dirty="0">
                <a:solidFill>
                  <a:srgbClr val="222222"/>
                </a:solidFill>
                <a:effectLst/>
                <a:cs typeface="Arial" panose="020B0604020202020204" pitchFamily="34" charset="0"/>
              </a:rPr>
              <a:t>, 3404 (2022). </a:t>
            </a:r>
            <a:endParaRPr lang="en-GB" sz="900" dirty="0">
              <a:cs typeface="Arial" panose="020B0604020202020204" pitchFamily="34" charset="0"/>
            </a:endParaRPr>
          </a:p>
        </p:txBody>
      </p:sp>
    </p:spTree>
    <p:extLst>
      <p:ext uri="{BB962C8B-B14F-4D97-AF65-F5344CB8AC3E}">
        <p14:creationId xmlns:p14="http://schemas.microsoft.com/office/powerpoint/2010/main" val="3044901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4B3-8F45-3198-AA0D-E9049D4EEA7E}"/>
              </a:ext>
            </a:extLst>
          </p:cNvPr>
          <p:cNvSpPr>
            <a:spLocks noGrp="1"/>
          </p:cNvSpPr>
          <p:nvPr>
            <p:ph type="ctrTitle"/>
          </p:nvPr>
        </p:nvSpPr>
        <p:spPr/>
        <p:txBody>
          <a:bodyPr/>
          <a:lstStyle/>
          <a:p>
            <a:r>
              <a:rPr lang="en-GB" dirty="0"/>
              <a:t>Practical methodology</a:t>
            </a:r>
          </a:p>
        </p:txBody>
      </p:sp>
    </p:spTree>
    <p:extLst>
      <p:ext uri="{BB962C8B-B14F-4D97-AF65-F5344CB8AC3E}">
        <p14:creationId xmlns:p14="http://schemas.microsoft.com/office/powerpoint/2010/main" val="3916814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B772C602-0311-4EBB-C159-9F09C25E9778}"/>
              </a:ext>
            </a:extLst>
          </p:cNvPr>
          <p:cNvSpPr>
            <a:spLocks noGrp="1"/>
          </p:cNvSpPr>
          <p:nvPr>
            <p:ph type="title"/>
          </p:nvPr>
        </p:nvSpPr>
        <p:spPr/>
        <p:txBody>
          <a:bodyPr/>
          <a:lstStyle/>
          <a:p>
            <a:r>
              <a:rPr lang="en-GB" altLang="en-US"/>
              <a:t>Principal component analysis (PCA)</a:t>
            </a:r>
          </a:p>
        </p:txBody>
      </p:sp>
      <p:sp>
        <p:nvSpPr>
          <p:cNvPr id="32770" name="Content Placeholder 2">
            <a:extLst>
              <a:ext uri="{FF2B5EF4-FFF2-40B4-BE49-F238E27FC236}">
                <a16:creationId xmlns:a16="http://schemas.microsoft.com/office/drawing/2014/main" id="{C91E6AAF-3447-3708-0D41-EE55EECA8484}"/>
              </a:ext>
            </a:extLst>
          </p:cNvPr>
          <p:cNvSpPr>
            <a:spLocks noGrp="1"/>
          </p:cNvSpPr>
          <p:nvPr>
            <p:ph idx="1"/>
          </p:nvPr>
        </p:nvSpPr>
        <p:spPr/>
        <p:txBody>
          <a:bodyPr/>
          <a:lstStyle/>
          <a:p>
            <a:r>
              <a:rPr lang="en-GB" altLang="en-US" dirty="0"/>
              <a:t>PCA is used to decompose a multivariate dataset in a set of successive orthogonal components that explain a maximum amount of the variance. </a:t>
            </a:r>
          </a:p>
          <a:p>
            <a:r>
              <a:rPr lang="en-GB" altLang="en-US" dirty="0"/>
              <a:t>In scikit-learn, PCA is implemented as a transformer object that learns </a:t>
            </a:r>
            <a:r>
              <a:rPr lang="en-GB" altLang="en-US" dirty="0">
                <a:solidFill>
                  <a:srgbClr val="FF0000"/>
                </a:solidFill>
              </a:rPr>
              <a:t>n</a:t>
            </a:r>
            <a:r>
              <a:rPr lang="en-GB" altLang="en-US" dirty="0"/>
              <a:t> components in its </a:t>
            </a:r>
            <a:r>
              <a:rPr lang="en-GB" altLang="en-US" dirty="0">
                <a:solidFill>
                  <a:srgbClr val="FF0000"/>
                </a:solidFill>
              </a:rPr>
              <a:t>fit</a:t>
            </a:r>
            <a:r>
              <a:rPr lang="en-GB" altLang="en-US" dirty="0"/>
              <a:t> method, and can be used on new data to project it on these components.</a:t>
            </a:r>
          </a:p>
        </p:txBody>
      </p:sp>
      <p:sp>
        <p:nvSpPr>
          <p:cNvPr id="32771" name="Slide Number Placeholder 3">
            <a:extLst>
              <a:ext uri="{FF2B5EF4-FFF2-40B4-BE49-F238E27FC236}">
                <a16:creationId xmlns:a16="http://schemas.microsoft.com/office/drawing/2014/main" id="{9F90C53E-41BD-DB1B-278C-1A93D7FB05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BE8A584-7068-F44A-9F73-976F71BB2294}" type="slidenum">
              <a:rPr lang="en-GB" altLang="en-US" sz="833">
                <a:latin typeface="Helvetica Neue" panose="02000503000000020004" pitchFamily="2" charset="0"/>
                <a:ea typeface="Helvetica Neue" panose="02000503000000020004" pitchFamily="2" charset="0"/>
              </a:rPr>
              <a:pPr/>
              <a:t>26</a:t>
            </a:fld>
            <a:endParaRPr lang="en-GB" altLang="en-US" sz="833">
              <a:latin typeface="Helvetica Neue" panose="02000503000000020004" pitchFamily="2" charset="0"/>
              <a:ea typeface="Helvetica Neue" panose="02000503000000020004" pitchFamily="2" charset="0"/>
            </a:endParaRPr>
          </a:p>
        </p:txBody>
      </p:sp>
      <p:sp>
        <p:nvSpPr>
          <p:cNvPr id="3" name="TextBox 2">
            <a:extLst>
              <a:ext uri="{FF2B5EF4-FFF2-40B4-BE49-F238E27FC236}">
                <a16:creationId xmlns:a16="http://schemas.microsoft.com/office/drawing/2014/main" id="{5BC2F4D5-DE0D-D1FA-4639-C3D54B38FB92}"/>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138EB0FD-E156-73E3-4BEB-133A3F29C026}"/>
              </a:ext>
            </a:extLst>
          </p:cNvPr>
          <p:cNvSpPr>
            <a:spLocks noGrp="1"/>
          </p:cNvSpPr>
          <p:nvPr>
            <p:ph type="title"/>
          </p:nvPr>
        </p:nvSpPr>
        <p:spPr/>
        <p:txBody>
          <a:bodyPr/>
          <a:lstStyle/>
          <a:p>
            <a:r>
              <a:rPr lang="en-GB" altLang="en-US"/>
              <a:t>What are principal components? </a:t>
            </a:r>
          </a:p>
        </p:txBody>
      </p:sp>
      <p:sp>
        <p:nvSpPr>
          <p:cNvPr id="33794" name="Content Placeholder 2">
            <a:extLst>
              <a:ext uri="{FF2B5EF4-FFF2-40B4-BE49-F238E27FC236}">
                <a16:creationId xmlns:a16="http://schemas.microsoft.com/office/drawing/2014/main" id="{DDD7CB6C-9C39-3307-70C6-DCD4E0E1754B}"/>
              </a:ext>
            </a:extLst>
          </p:cNvPr>
          <p:cNvSpPr>
            <a:spLocks noGrp="1"/>
          </p:cNvSpPr>
          <p:nvPr>
            <p:ph idx="1"/>
          </p:nvPr>
        </p:nvSpPr>
        <p:spPr/>
        <p:txBody>
          <a:bodyPr/>
          <a:lstStyle/>
          <a:p>
            <a:r>
              <a:rPr lang="en-GB" altLang="en-US"/>
              <a:t>They are the underlying structure in the data. </a:t>
            </a:r>
          </a:p>
          <a:p>
            <a:r>
              <a:rPr lang="en-GB" altLang="en-US"/>
              <a:t>They are the directions where there is the most variance, the directions where the data is most spread out.</a:t>
            </a:r>
          </a:p>
        </p:txBody>
      </p:sp>
      <p:sp>
        <p:nvSpPr>
          <p:cNvPr id="33795" name="Slide Number Placeholder 3">
            <a:extLst>
              <a:ext uri="{FF2B5EF4-FFF2-40B4-BE49-F238E27FC236}">
                <a16:creationId xmlns:a16="http://schemas.microsoft.com/office/drawing/2014/main" id="{EF305B28-9DF4-9063-3559-58C21824BC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A9CA0C-B01B-7F4A-A3EE-E32D77C635FA}" type="slidenum">
              <a:rPr lang="en-GB" altLang="en-US" sz="833">
                <a:latin typeface="Helvetica Neue" panose="02000503000000020004" pitchFamily="2" charset="0"/>
                <a:ea typeface="Helvetica Neue" panose="02000503000000020004" pitchFamily="2" charset="0"/>
              </a:rPr>
              <a:pPr/>
              <a:t>27</a:t>
            </a:fld>
            <a:endParaRPr lang="en-GB" altLang="en-US" sz="833">
              <a:latin typeface="Helvetica Neue" panose="02000503000000020004" pitchFamily="2" charset="0"/>
              <a:ea typeface="Helvetica Neue" panose="02000503000000020004" pitchFamily="2" charset="0"/>
            </a:endParaRPr>
          </a:p>
        </p:txBody>
      </p:sp>
      <p:pic>
        <p:nvPicPr>
          <p:cNvPr id="33796" name="Picture 4" descr="pca3.jpg">
            <a:extLst>
              <a:ext uri="{FF2B5EF4-FFF2-40B4-BE49-F238E27FC236}">
                <a16:creationId xmlns:a16="http://schemas.microsoft.com/office/drawing/2014/main" id="{E7187496-3251-4856-BE4C-7FC3B97D3D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979" y="2677584"/>
            <a:ext cx="40798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837711A-BE0D-BE8E-3057-E06B5A4F2C83}"/>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199BC46E-BE9C-E967-7B86-B9B40C03DF26}"/>
              </a:ext>
            </a:extLst>
          </p:cNvPr>
          <p:cNvSpPr>
            <a:spLocks noGrp="1"/>
          </p:cNvSpPr>
          <p:nvPr>
            <p:ph type="title"/>
          </p:nvPr>
        </p:nvSpPr>
        <p:spPr/>
        <p:txBody>
          <a:bodyPr/>
          <a:lstStyle/>
          <a:p>
            <a:r>
              <a:rPr lang="en-GB" altLang="en-US"/>
              <a:t>Direction where there is most variance</a:t>
            </a:r>
          </a:p>
        </p:txBody>
      </p:sp>
      <p:sp>
        <p:nvSpPr>
          <p:cNvPr id="34818" name="Content Placeholder 2">
            <a:extLst>
              <a:ext uri="{FF2B5EF4-FFF2-40B4-BE49-F238E27FC236}">
                <a16:creationId xmlns:a16="http://schemas.microsoft.com/office/drawing/2014/main" id="{5324B4AE-7CCC-5F6D-5ED2-070A014250B6}"/>
              </a:ext>
            </a:extLst>
          </p:cNvPr>
          <p:cNvSpPr>
            <a:spLocks noGrp="1"/>
          </p:cNvSpPr>
          <p:nvPr>
            <p:ph idx="1"/>
          </p:nvPr>
        </p:nvSpPr>
        <p:spPr/>
        <p:txBody>
          <a:bodyPr/>
          <a:lstStyle/>
          <a:p>
            <a:r>
              <a:rPr lang="en-GB" altLang="en-US"/>
              <a:t>Imagine that the triangles are points of data. To find the direction where there is most variance, find the straight line where the data is most spread out when projected onto it. A vertical straight line with the points projected on to it will look like this:</a:t>
            </a:r>
          </a:p>
        </p:txBody>
      </p:sp>
      <p:sp>
        <p:nvSpPr>
          <p:cNvPr id="34819" name="Slide Number Placeholder 3">
            <a:extLst>
              <a:ext uri="{FF2B5EF4-FFF2-40B4-BE49-F238E27FC236}">
                <a16:creationId xmlns:a16="http://schemas.microsoft.com/office/drawing/2014/main" id="{312223FF-94A2-E4EA-5699-5FE0FB383B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A7474D5-6368-9145-B4FE-F7D7E87DC7F3}" type="slidenum">
              <a:rPr lang="en-GB" altLang="en-US" sz="833">
                <a:latin typeface="Helvetica Neue" panose="02000503000000020004" pitchFamily="2" charset="0"/>
                <a:ea typeface="Helvetica Neue" panose="02000503000000020004" pitchFamily="2" charset="0"/>
              </a:rPr>
              <a:pPr/>
              <a:t>28</a:t>
            </a:fld>
            <a:endParaRPr lang="en-GB" altLang="en-US" sz="833">
              <a:latin typeface="Helvetica Neue" panose="02000503000000020004" pitchFamily="2" charset="0"/>
              <a:ea typeface="Helvetica Neue" panose="02000503000000020004" pitchFamily="2" charset="0"/>
            </a:endParaRPr>
          </a:p>
        </p:txBody>
      </p:sp>
      <p:pic>
        <p:nvPicPr>
          <p:cNvPr id="34820" name="Picture 4" descr="pca9.jpg">
            <a:extLst>
              <a:ext uri="{FF2B5EF4-FFF2-40B4-BE49-F238E27FC236}">
                <a16:creationId xmlns:a16="http://schemas.microsoft.com/office/drawing/2014/main" id="{B470BD0A-CC63-E87C-D8DE-F94CFB0ED6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2229" y="2797969"/>
            <a:ext cx="51276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63693C7-036F-1D84-6290-EED22D9E5B24}"/>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D4461EB4-C029-E44C-25B5-ECCC31541F72}"/>
              </a:ext>
            </a:extLst>
          </p:cNvPr>
          <p:cNvSpPr>
            <a:spLocks noGrp="1"/>
          </p:cNvSpPr>
          <p:nvPr>
            <p:ph type="title"/>
          </p:nvPr>
        </p:nvSpPr>
        <p:spPr>
          <a:xfrm>
            <a:off x="457200" y="-22490"/>
            <a:ext cx="8229600" cy="952501"/>
          </a:xfrm>
        </p:spPr>
        <p:txBody>
          <a:bodyPr/>
          <a:lstStyle/>
          <a:p>
            <a:r>
              <a:rPr lang="en-US" dirty="0"/>
              <a:t>PCA</a:t>
            </a:r>
          </a:p>
        </p:txBody>
      </p:sp>
      <p:pic>
        <p:nvPicPr>
          <p:cNvPr id="1026" name="Picture 2" descr="Principal Component Analysis second principal">
            <a:extLst>
              <a:ext uri="{FF2B5EF4-FFF2-40B4-BE49-F238E27FC236}">
                <a16:creationId xmlns:a16="http://schemas.microsoft.com/office/drawing/2014/main" id="{E4077370-07BB-4189-607F-CF513AFA11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0500" y="1211580"/>
            <a:ext cx="8229600" cy="329184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3BC66EB-C0C7-9C97-620E-F8B5D6191839}"/>
              </a:ext>
            </a:extLst>
          </p:cNvPr>
          <p:cNvSpPr>
            <a:spLocks noGrp="1"/>
          </p:cNvSpPr>
          <p:nvPr>
            <p:ph type="sldNum" sz="quarter" idx="12"/>
          </p:nvPr>
        </p:nvSpPr>
        <p:spPr>
          <a:xfrm>
            <a:off x="6553200" y="5318126"/>
            <a:ext cx="2133600" cy="283104"/>
          </a:xfrm>
        </p:spPr>
        <p:txBody>
          <a:bodyPr wrap="square" anchor="t">
            <a:normAutofit/>
          </a:bodyPr>
          <a:lstStyle/>
          <a:p>
            <a:pPr>
              <a:spcAft>
                <a:spcPts val="600"/>
              </a:spcAft>
            </a:pPr>
            <a:fld id="{BB98F552-A29D-2D4E-8192-F20670493719}" type="slidenum">
              <a:rPr lang="en-GB" altLang="en-US" smtClean="0"/>
              <a:pPr>
                <a:spcAft>
                  <a:spcPts val="600"/>
                </a:spcAft>
              </a:pPr>
              <a:t>29</a:t>
            </a:fld>
            <a:endParaRPr lang="en-GB" altLang="en-US"/>
          </a:p>
        </p:txBody>
      </p:sp>
      <p:sp>
        <p:nvSpPr>
          <p:cNvPr id="4" name="TextBox 3">
            <a:extLst>
              <a:ext uri="{FF2B5EF4-FFF2-40B4-BE49-F238E27FC236}">
                <a16:creationId xmlns:a16="http://schemas.microsoft.com/office/drawing/2014/main" id="{31608EA0-C1C6-DDB9-4AF3-CB9CBE9F29A4}"/>
              </a:ext>
            </a:extLst>
          </p:cNvPr>
          <p:cNvSpPr txBox="1"/>
          <p:nvPr/>
        </p:nvSpPr>
        <p:spPr>
          <a:xfrm>
            <a:off x="457200" y="5223437"/>
            <a:ext cx="6583854" cy="230832"/>
          </a:xfrm>
          <a:prstGeom prst="rect">
            <a:avLst/>
          </a:prstGeom>
          <a:noFill/>
        </p:spPr>
        <p:txBody>
          <a:bodyPr wrap="none" rtlCol="0">
            <a:spAutoFit/>
          </a:bodyPr>
          <a:lstStyle/>
          <a:p>
            <a:r>
              <a:rPr lang="en-GB" sz="900" dirty="0"/>
              <a:t>Image source: Zakaria </a:t>
            </a:r>
            <a:r>
              <a:rPr lang="en-GB" sz="900" dirty="0" err="1"/>
              <a:t>Jaadi</a:t>
            </a:r>
            <a:r>
              <a:rPr lang="en-GB" sz="900" dirty="0"/>
              <a:t>, </a:t>
            </a:r>
            <a:r>
              <a:rPr lang="en-GB" sz="900" dirty="0" err="1"/>
              <a:t>Builtin.com</a:t>
            </a:r>
            <a:r>
              <a:rPr lang="en-GB" sz="900" dirty="0"/>
              <a:t>, https://</a:t>
            </a:r>
            <a:r>
              <a:rPr lang="en-GB" sz="900" dirty="0" err="1"/>
              <a:t>builtin.com</a:t>
            </a:r>
            <a:r>
              <a:rPr lang="en-GB" sz="900" dirty="0"/>
              <a:t>/data-science/step-step-explanation-principal-component-analysis</a:t>
            </a:r>
          </a:p>
        </p:txBody>
      </p:sp>
    </p:spTree>
    <p:extLst>
      <p:ext uri="{BB962C8B-B14F-4D97-AF65-F5344CB8AC3E}">
        <p14:creationId xmlns:p14="http://schemas.microsoft.com/office/powerpoint/2010/main" val="50198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DC16-24D6-F303-34B7-37991F02D528}"/>
              </a:ext>
            </a:extLst>
          </p:cNvPr>
          <p:cNvSpPr>
            <a:spLocks noGrp="1"/>
          </p:cNvSpPr>
          <p:nvPr>
            <p:ph type="title"/>
          </p:nvPr>
        </p:nvSpPr>
        <p:spPr/>
        <p:txBody>
          <a:bodyPr/>
          <a:lstStyle/>
          <a:p>
            <a:r>
              <a:rPr lang="en-GB" dirty="0"/>
              <a:t>Neuroscience in ML </a:t>
            </a:r>
          </a:p>
        </p:txBody>
      </p:sp>
      <p:sp>
        <p:nvSpPr>
          <p:cNvPr id="3" name="Content Placeholder 2">
            <a:extLst>
              <a:ext uri="{FF2B5EF4-FFF2-40B4-BE49-F238E27FC236}">
                <a16:creationId xmlns:a16="http://schemas.microsoft.com/office/drawing/2014/main" id="{493AFF0F-0FCB-E542-EBF6-B39F19E2967A}"/>
              </a:ext>
            </a:extLst>
          </p:cNvPr>
          <p:cNvSpPr>
            <a:spLocks noGrp="1"/>
          </p:cNvSpPr>
          <p:nvPr>
            <p:ph idx="1"/>
          </p:nvPr>
        </p:nvSpPr>
        <p:spPr/>
        <p:txBody>
          <a:bodyPr/>
          <a:lstStyle/>
          <a:p>
            <a:r>
              <a:rPr lang="en-GB" sz="1800" dirty="0">
                <a:effectLst/>
              </a:rPr>
              <a:t>Neuroscience could help to provide a systems neuroscience-level view of the brain.</a:t>
            </a:r>
          </a:p>
          <a:p>
            <a:r>
              <a:rPr lang="en-GB" sz="1800" dirty="0"/>
              <a:t>It can help to view </a:t>
            </a:r>
            <a:r>
              <a:rPr lang="en-GB" sz="1800" dirty="0">
                <a:effectLst/>
              </a:rPr>
              <a:t>the network, architecture, functions, and representations that the brain utilises. </a:t>
            </a:r>
          </a:p>
          <a:p>
            <a:r>
              <a:rPr lang="en-GB" sz="1800" dirty="0"/>
              <a:t>The precise mechanisms by which the processes/interactions are physically realised in a biological substrate are often less relevant at the implementation level (of AI models). </a:t>
            </a:r>
          </a:p>
          <a:p>
            <a:endParaRPr lang="en-GB" sz="1800" dirty="0"/>
          </a:p>
          <a:p>
            <a:endParaRPr lang="en-GB" dirty="0"/>
          </a:p>
        </p:txBody>
      </p:sp>
      <p:sp>
        <p:nvSpPr>
          <p:cNvPr id="4" name="Slide Number Placeholder 3">
            <a:extLst>
              <a:ext uri="{FF2B5EF4-FFF2-40B4-BE49-F238E27FC236}">
                <a16:creationId xmlns:a16="http://schemas.microsoft.com/office/drawing/2014/main" id="{439031A8-4786-B6C9-4BA3-2A84AD66A62B}"/>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
        <p:nvSpPr>
          <p:cNvPr id="5" name="TextBox 4">
            <a:extLst>
              <a:ext uri="{FF2B5EF4-FFF2-40B4-BE49-F238E27FC236}">
                <a16:creationId xmlns:a16="http://schemas.microsoft.com/office/drawing/2014/main" id="{5E91C66B-41BB-A1CF-FCE9-EA09AD6E2BA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34263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D6C678A6-1B71-7487-AD59-575D0BDF4C03}"/>
              </a:ext>
            </a:extLst>
          </p:cNvPr>
          <p:cNvSpPr>
            <a:spLocks noGrp="1"/>
          </p:cNvSpPr>
          <p:nvPr>
            <p:ph type="title"/>
          </p:nvPr>
        </p:nvSpPr>
        <p:spPr/>
        <p:txBody>
          <a:bodyPr/>
          <a:lstStyle/>
          <a:p>
            <a:r>
              <a:rPr lang="en-GB" altLang="en-US"/>
              <a:t>Eigenvectors and eigenvalues</a:t>
            </a:r>
          </a:p>
        </p:txBody>
      </p:sp>
      <p:sp>
        <p:nvSpPr>
          <p:cNvPr id="36866" name="Content Placeholder 2">
            <a:extLst>
              <a:ext uri="{FF2B5EF4-FFF2-40B4-BE49-F238E27FC236}">
                <a16:creationId xmlns:a16="http://schemas.microsoft.com/office/drawing/2014/main" id="{61451672-AB11-E12B-4DFF-7B25B94754CD}"/>
              </a:ext>
            </a:extLst>
          </p:cNvPr>
          <p:cNvSpPr>
            <a:spLocks noGrp="1"/>
          </p:cNvSpPr>
          <p:nvPr>
            <p:ph idx="1"/>
          </p:nvPr>
        </p:nvSpPr>
        <p:spPr/>
        <p:txBody>
          <a:bodyPr/>
          <a:lstStyle/>
          <a:p>
            <a:r>
              <a:rPr lang="en-GB" altLang="en-US" dirty="0"/>
              <a:t>Eigenvectors and values exist in pairs: every eigenvector has a corresponding eigenvalue. </a:t>
            </a:r>
          </a:p>
          <a:p>
            <a:r>
              <a:rPr lang="en-GB" altLang="en-US" dirty="0"/>
              <a:t>An eigenvector is a direction, in the previous example the eigenvector was the direction of the line (vertical, horizontal, 45 degrees etc.). </a:t>
            </a:r>
          </a:p>
          <a:p>
            <a:r>
              <a:rPr lang="en-GB" altLang="en-US" dirty="0"/>
              <a:t>An eigenvalue is a number, telling you how much variance there is in the data in that direction.</a:t>
            </a:r>
          </a:p>
          <a:p>
            <a:r>
              <a:rPr lang="en-GB" altLang="en-US" dirty="0"/>
              <a:t>In the previous example the eigenvalue is a number telling us how spread out the data is on the line. The eigenvector with the highest eigenvalue is therefore the principal component.</a:t>
            </a:r>
          </a:p>
        </p:txBody>
      </p:sp>
      <p:sp>
        <p:nvSpPr>
          <p:cNvPr id="36867" name="Slide Number Placeholder 3">
            <a:extLst>
              <a:ext uri="{FF2B5EF4-FFF2-40B4-BE49-F238E27FC236}">
                <a16:creationId xmlns:a16="http://schemas.microsoft.com/office/drawing/2014/main" id="{611A369B-5D22-B84F-3C26-B17129DC1E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934D0C4-EAAA-A34C-A3CE-3260FB84FEDC}" type="slidenum">
              <a:rPr lang="en-GB" altLang="en-US" sz="833">
                <a:latin typeface="Helvetica Neue" panose="02000503000000020004" pitchFamily="2" charset="0"/>
                <a:ea typeface="Helvetica Neue" panose="02000503000000020004" pitchFamily="2" charset="0"/>
              </a:rPr>
              <a:pPr/>
              <a:t>30</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54258D4-2E39-4D19-8DEC-D86E65BCFECE}"/>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FDF7BF6A-7521-D967-1884-83401425AD0F}"/>
              </a:ext>
            </a:extLst>
          </p:cNvPr>
          <p:cNvSpPr>
            <a:spLocks noGrp="1"/>
          </p:cNvSpPr>
          <p:nvPr>
            <p:ph type="title"/>
          </p:nvPr>
        </p:nvSpPr>
        <p:spPr/>
        <p:txBody>
          <a:bodyPr/>
          <a:lstStyle/>
          <a:p>
            <a:r>
              <a:rPr lang="en-GB" altLang="en-US"/>
              <a:t>Dimensions and eigenvectors </a:t>
            </a:r>
          </a:p>
        </p:txBody>
      </p:sp>
      <p:sp>
        <p:nvSpPr>
          <p:cNvPr id="37890" name="Content Placeholder 2">
            <a:extLst>
              <a:ext uri="{FF2B5EF4-FFF2-40B4-BE49-F238E27FC236}">
                <a16:creationId xmlns:a16="http://schemas.microsoft.com/office/drawing/2014/main" id="{B197A77C-C540-831F-C779-B824733B1D25}"/>
              </a:ext>
            </a:extLst>
          </p:cNvPr>
          <p:cNvSpPr>
            <a:spLocks noGrp="1"/>
          </p:cNvSpPr>
          <p:nvPr>
            <p:ph idx="1"/>
          </p:nvPr>
        </p:nvSpPr>
        <p:spPr/>
        <p:txBody>
          <a:bodyPr/>
          <a:lstStyle/>
          <a:p>
            <a:r>
              <a:rPr lang="en-GB" altLang="en-US"/>
              <a:t>The amount of eigenvectors/values that exist equals the number of dimensions the data set has. </a:t>
            </a:r>
          </a:p>
          <a:p>
            <a:r>
              <a:rPr lang="en-GB" altLang="en-US"/>
              <a:t>For example, if we measuring age and hours on the internet. there are 2 variables, it</a:t>
            </a:r>
            <a:r>
              <a:rPr lang="en-GB" altLang="en-GB"/>
              <a:t>’</a:t>
            </a:r>
            <a:r>
              <a:rPr lang="en-GB" altLang="en-US"/>
              <a:t>s a 2 dimensional data set, therefore there are 2 eigenvectors/values. </a:t>
            </a:r>
          </a:p>
          <a:p>
            <a:r>
              <a:rPr lang="en-GB" altLang="en-US"/>
              <a:t>If we measure age, hours on internet and hours on mobile phone there</a:t>
            </a:r>
            <a:r>
              <a:rPr lang="en-GB" altLang="en-GB"/>
              <a:t>’</a:t>
            </a:r>
            <a:r>
              <a:rPr lang="en-GB" altLang="en-US"/>
              <a:t>s 3 variables, 3-D data set, so 3 eigenvectors/values. </a:t>
            </a:r>
          </a:p>
          <a:p>
            <a:r>
              <a:rPr lang="en-GB" altLang="en-US">
                <a:solidFill>
                  <a:srgbClr val="FF0000"/>
                </a:solidFill>
              </a:rPr>
              <a:t>The reason for this </a:t>
            </a:r>
            <a:r>
              <a:rPr lang="en-GB" altLang="en-US"/>
              <a:t>is that eigenvectors put the data into a new set of dimensions, and these new dimensions have to be equal to the original amount of dimensions. </a:t>
            </a:r>
          </a:p>
        </p:txBody>
      </p:sp>
      <p:sp>
        <p:nvSpPr>
          <p:cNvPr id="37891" name="Slide Number Placeholder 3">
            <a:extLst>
              <a:ext uri="{FF2B5EF4-FFF2-40B4-BE49-F238E27FC236}">
                <a16:creationId xmlns:a16="http://schemas.microsoft.com/office/drawing/2014/main" id="{EC62FC23-680E-C2D0-FC7E-76A7C6F140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7990132-1443-9147-9ABF-35D5B42628E1}" type="slidenum">
              <a:rPr lang="en-GB" altLang="en-US" sz="833">
                <a:latin typeface="Helvetica Neue" panose="02000503000000020004" pitchFamily="2" charset="0"/>
                <a:ea typeface="Helvetica Neue" panose="02000503000000020004" pitchFamily="2" charset="0"/>
              </a:rPr>
              <a:pPr/>
              <a:t>31</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D310F81-06E9-7379-F69E-32161E94B93F}"/>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FEA01F8-D5D7-99FF-54A2-C7E2004F804F}"/>
              </a:ext>
            </a:extLst>
          </p:cNvPr>
          <p:cNvSpPr>
            <a:spLocks noGrp="1"/>
          </p:cNvSpPr>
          <p:nvPr>
            <p:ph type="title"/>
          </p:nvPr>
        </p:nvSpPr>
        <p:spPr/>
        <p:txBody>
          <a:bodyPr/>
          <a:lstStyle/>
          <a:p>
            <a:r>
              <a:rPr lang="en-GB" altLang="en-US"/>
              <a:t>Dimension Reduction</a:t>
            </a:r>
          </a:p>
        </p:txBody>
      </p:sp>
      <p:sp>
        <p:nvSpPr>
          <p:cNvPr id="43010" name="Content Placeholder 2">
            <a:extLst>
              <a:ext uri="{FF2B5EF4-FFF2-40B4-BE49-F238E27FC236}">
                <a16:creationId xmlns:a16="http://schemas.microsoft.com/office/drawing/2014/main" id="{708B2FED-2BBB-35DB-07A3-503A7FE0BBBE}"/>
              </a:ext>
            </a:extLst>
          </p:cNvPr>
          <p:cNvSpPr>
            <a:spLocks noGrp="1"/>
          </p:cNvSpPr>
          <p:nvPr>
            <p:ph idx="1"/>
          </p:nvPr>
        </p:nvSpPr>
        <p:spPr/>
        <p:txBody>
          <a:bodyPr/>
          <a:lstStyle/>
          <a:p>
            <a:r>
              <a:rPr lang="en-GB" altLang="en-US"/>
              <a:t>PCA can be used to reduce the dimensions of a data set.</a:t>
            </a:r>
          </a:p>
          <a:p>
            <a:r>
              <a:rPr lang="en-GB" altLang="en-US"/>
              <a:t>Dimension reduction reduces the data down into it</a:t>
            </a:r>
            <a:r>
              <a:rPr lang="en-GB" altLang="en-GB"/>
              <a:t>’</a:t>
            </a:r>
            <a:r>
              <a:rPr lang="en-GB" altLang="en-US"/>
              <a:t>s basic components, stripping away any unnecessary parts.</a:t>
            </a:r>
          </a:p>
        </p:txBody>
      </p:sp>
      <p:sp>
        <p:nvSpPr>
          <p:cNvPr id="43011" name="Slide Number Placeholder 3">
            <a:extLst>
              <a:ext uri="{FF2B5EF4-FFF2-40B4-BE49-F238E27FC236}">
                <a16:creationId xmlns:a16="http://schemas.microsoft.com/office/drawing/2014/main" id="{0CD8B86B-00CD-58BA-82C3-26F61999F3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ED344D-0BE2-FA44-BBEE-92BA8BDCB1AB}" type="slidenum">
              <a:rPr lang="en-GB" altLang="en-US" sz="833">
                <a:latin typeface="Helvetica Neue" panose="02000503000000020004" pitchFamily="2" charset="0"/>
                <a:ea typeface="Helvetica Neue" panose="02000503000000020004" pitchFamily="2" charset="0"/>
              </a:rPr>
              <a:pPr/>
              <a:t>32</a:t>
            </a:fld>
            <a:endParaRPr lang="en-GB" altLang="en-US" sz="833">
              <a:latin typeface="Helvetica Neue" panose="02000503000000020004" pitchFamily="2" charset="0"/>
              <a:ea typeface="Helvetica Neue" panose="02000503000000020004" pitchFamily="2" charset="0"/>
            </a:endParaRPr>
          </a:p>
        </p:txBody>
      </p:sp>
      <p:pic>
        <p:nvPicPr>
          <p:cNvPr id="43012" name="Picture 4" descr="pca12.jpg">
            <a:extLst>
              <a:ext uri="{FF2B5EF4-FFF2-40B4-BE49-F238E27FC236}">
                <a16:creationId xmlns:a16="http://schemas.microsoft.com/office/drawing/2014/main" id="{13923F4F-9927-B030-336E-AAF90A141D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2178" y="2256896"/>
            <a:ext cx="2870729" cy="14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pca13.jpg">
            <a:extLst>
              <a:ext uri="{FF2B5EF4-FFF2-40B4-BE49-F238E27FC236}">
                <a16:creationId xmlns:a16="http://schemas.microsoft.com/office/drawing/2014/main" id="{E09D4DA6-2066-B929-061F-1E9C65DC2A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2469" y="2377282"/>
            <a:ext cx="2674938" cy="137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descr="pca7.jpg">
            <a:extLst>
              <a:ext uri="{FF2B5EF4-FFF2-40B4-BE49-F238E27FC236}">
                <a16:creationId xmlns:a16="http://schemas.microsoft.com/office/drawing/2014/main" id="{A8B3FDF6-618D-ABEB-63B3-C0AEBB8C86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1345" y="3997855"/>
            <a:ext cx="2520156" cy="129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5E8B8D2-4ED8-59CC-62DE-B17834160A56}"/>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C6C315C-E299-F95F-C234-E6891E68B8FA}"/>
              </a:ext>
            </a:extLst>
          </p:cNvPr>
          <p:cNvSpPr>
            <a:spLocks noGrp="1"/>
          </p:cNvSpPr>
          <p:nvPr>
            <p:ph type="title"/>
          </p:nvPr>
        </p:nvSpPr>
        <p:spPr/>
        <p:txBody>
          <a:bodyPr/>
          <a:lstStyle/>
          <a:p>
            <a:r>
              <a:rPr lang="en-GB" altLang="en-US"/>
              <a:t>Encoding categorical features</a:t>
            </a:r>
          </a:p>
        </p:txBody>
      </p:sp>
      <p:sp>
        <p:nvSpPr>
          <p:cNvPr id="75778" name="Content Placeholder 2">
            <a:extLst>
              <a:ext uri="{FF2B5EF4-FFF2-40B4-BE49-F238E27FC236}">
                <a16:creationId xmlns:a16="http://schemas.microsoft.com/office/drawing/2014/main" id="{D9FA7816-2C36-7EE8-4820-96CCF331A222}"/>
              </a:ext>
            </a:extLst>
          </p:cNvPr>
          <p:cNvSpPr>
            <a:spLocks noGrp="1"/>
          </p:cNvSpPr>
          <p:nvPr>
            <p:ph idx="1"/>
          </p:nvPr>
        </p:nvSpPr>
        <p:spPr/>
        <p:txBody>
          <a:bodyPr/>
          <a:lstStyle/>
          <a:p>
            <a:r>
              <a:rPr lang="en-GB" altLang="en-US" dirty="0"/>
              <a:t>Often features are not given as continuous values but categorical. </a:t>
            </a:r>
          </a:p>
          <a:p>
            <a:r>
              <a:rPr lang="en-GB" altLang="en-US" dirty="0"/>
              <a:t>For example a person could have features ["male", "female"], [”low", ”mild” ”high", ”severe"].. </a:t>
            </a:r>
          </a:p>
          <a:p>
            <a:r>
              <a:rPr lang="en-GB" altLang="en-US" dirty="0"/>
              <a:t>Such features can be efficiently coded as integers, for instance ["</a:t>
            </a:r>
            <a:r>
              <a:rPr lang="en-GB" altLang="en-US" dirty="0" err="1"/>
              <a:t>male",”has</a:t>
            </a:r>
            <a:r>
              <a:rPr lang="en-GB" altLang="en-US" dirty="0"/>
              <a:t> low symptoms"] could be expressed as [0, 1] while ["female", ”has severe"] would be [1, 4].</a:t>
            </a:r>
          </a:p>
          <a:p>
            <a:r>
              <a:rPr lang="en-GB" altLang="en-US" dirty="0">
                <a:solidFill>
                  <a:srgbClr val="FF0000"/>
                </a:solidFill>
              </a:rPr>
              <a:t>Such integer representation often can not be used directly with machine learning models</a:t>
            </a:r>
            <a:r>
              <a:rPr lang="en-GB" altLang="en-US" dirty="0"/>
              <a:t>.</a:t>
            </a:r>
          </a:p>
        </p:txBody>
      </p:sp>
      <p:sp>
        <p:nvSpPr>
          <p:cNvPr id="75779" name="Slide Number Placeholder 3">
            <a:extLst>
              <a:ext uri="{FF2B5EF4-FFF2-40B4-BE49-F238E27FC236}">
                <a16:creationId xmlns:a16="http://schemas.microsoft.com/office/drawing/2014/main" id="{F2FCA237-F5FE-9698-C3D3-AB4B502DA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EA557A-91B6-BF4A-A13D-85D7CECE221B}" type="slidenum">
              <a:rPr lang="en-GB" altLang="en-US" sz="833">
                <a:latin typeface="Helvetica Neue" panose="02000503000000020004" pitchFamily="2" charset="0"/>
                <a:ea typeface="Helvetica Neue" panose="02000503000000020004" pitchFamily="2" charset="0"/>
              </a:rPr>
              <a:pPr/>
              <a:t>33</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41778DF-1688-9C4E-2859-71E5FEF4B808}"/>
              </a:ext>
            </a:extLst>
          </p:cNvPr>
          <p:cNvSpPr>
            <a:spLocks noGrp="1"/>
          </p:cNvSpPr>
          <p:nvPr>
            <p:ph type="title"/>
          </p:nvPr>
        </p:nvSpPr>
        <p:spPr/>
        <p:txBody>
          <a:bodyPr/>
          <a:lstStyle/>
          <a:p>
            <a:r>
              <a:rPr lang="en-GB" altLang="en-US"/>
              <a:t>Encoding categorical features</a:t>
            </a:r>
          </a:p>
        </p:txBody>
      </p:sp>
      <p:sp>
        <p:nvSpPr>
          <p:cNvPr id="76802" name="Content Placeholder 2">
            <a:extLst>
              <a:ext uri="{FF2B5EF4-FFF2-40B4-BE49-F238E27FC236}">
                <a16:creationId xmlns:a16="http://schemas.microsoft.com/office/drawing/2014/main" id="{9B559F68-4A61-0E3E-B625-D688DC3B12CB}"/>
              </a:ext>
            </a:extLst>
          </p:cNvPr>
          <p:cNvSpPr>
            <a:spLocks noGrp="1"/>
          </p:cNvSpPr>
          <p:nvPr>
            <p:ph idx="1"/>
          </p:nvPr>
        </p:nvSpPr>
        <p:spPr/>
        <p:txBody>
          <a:bodyPr/>
          <a:lstStyle/>
          <a:p>
            <a:r>
              <a:rPr lang="en-GB" altLang="en-US" dirty="0"/>
              <a:t>Such integer representation can not be used directly with </a:t>
            </a:r>
            <a:r>
              <a:rPr lang="en-GB" altLang="en-US" i="1" dirty="0"/>
              <a:t>machine learning models that </a:t>
            </a:r>
            <a:r>
              <a:rPr lang="en-GB" altLang="en-US" dirty="0"/>
              <a:t>expect continuous input, and would interpret the categories as being ordered, which is often not desired (i.e. the set of browsers was ordered arbitrarily).</a:t>
            </a:r>
          </a:p>
          <a:p>
            <a:r>
              <a:rPr lang="en-GB" altLang="en-US" dirty="0"/>
              <a:t>One possibility to convert categorical features to features that can be used with </a:t>
            </a:r>
            <a:r>
              <a:rPr lang="en-GB" altLang="en-US" i="1" dirty="0"/>
              <a:t>scikit-learn </a:t>
            </a:r>
            <a:r>
              <a:rPr lang="en-GB" altLang="en-US" dirty="0"/>
              <a:t>estimators is to use a </a:t>
            </a:r>
            <a:r>
              <a:rPr lang="en-GB" altLang="en-US" i="1" dirty="0"/>
              <a:t>one-of-K</a:t>
            </a:r>
            <a:r>
              <a:rPr lang="en-GB" altLang="en-US" dirty="0"/>
              <a:t> or </a:t>
            </a:r>
            <a:r>
              <a:rPr lang="en-GB" altLang="en-US" i="1" dirty="0"/>
              <a:t>one-hot </a:t>
            </a:r>
            <a:r>
              <a:rPr lang="en-GB" altLang="en-US" dirty="0"/>
              <a:t>encoding, which is implemented in </a:t>
            </a:r>
            <a:r>
              <a:rPr lang="en-GB" altLang="en-US" i="1" dirty="0" err="1"/>
              <a:t>OneHotEncoder</a:t>
            </a:r>
            <a:r>
              <a:rPr lang="en-GB" altLang="en-US" dirty="0"/>
              <a:t>. </a:t>
            </a:r>
          </a:p>
          <a:p>
            <a:r>
              <a:rPr lang="en-GB" altLang="en-US" dirty="0"/>
              <a:t>This estimator transforms each categorical feature with </a:t>
            </a:r>
            <a:r>
              <a:rPr lang="en-GB" altLang="en-US" i="1" dirty="0"/>
              <a:t>m</a:t>
            </a:r>
            <a:r>
              <a:rPr lang="en-GB" altLang="en-US" dirty="0"/>
              <a:t> possible values into </a:t>
            </a:r>
            <a:r>
              <a:rPr lang="en-GB" altLang="en-US" i="1" dirty="0"/>
              <a:t>m</a:t>
            </a:r>
            <a:r>
              <a:rPr lang="en-GB" altLang="en-US" dirty="0"/>
              <a:t> binary features, with only one active.</a:t>
            </a:r>
          </a:p>
        </p:txBody>
      </p:sp>
      <p:sp>
        <p:nvSpPr>
          <p:cNvPr id="76803" name="Slide Number Placeholder 3">
            <a:extLst>
              <a:ext uri="{FF2B5EF4-FFF2-40B4-BE49-F238E27FC236}">
                <a16:creationId xmlns:a16="http://schemas.microsoft.com/office/drawing/2014/main" id="{FC43EDFE-12D4-7DA8-6652-8392B18164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F0DAF30-F953-7B43-B56C-9A2130840CAB}" type="slidenum">
              <a:rPr lang="en-GB" altLang="en-US" sz="833">
                <a:latin typeface="Helvetica Neue" panose="02000503000000020004" pitchFamily="2" charset="0"/>
                <a:ea typeface="Helvetica Neue" panose="02000503000000020004" pitchFamily="2" charset="0"/>
              </a:rPr>
              <a:pPr/>
              <a:t>34</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E93BBA2E-8846-D5CC-155A-46365429EC58}"/>
              </a:ext>
            </a:extLst>
          </p:cNvPr>
          <p:cNvSpPr>
            <a:spLocks noGrp="1"/>
          </p:cNvSpPr>
          <p:nvPr>
            <p:ph type="title"/>
          </p:nvPr>
        </p:nvSpPr>
        <p:spPr/>
        <p:txBody>
          <a:bodyPr/>
          <a:lstStyle/>
          <a:p>
            <a:r>
              <a:rPr lang="en-GB" altLang="en-US"/>
              <a:t>Encoding categorical features</a:t>
            </a:r>
          </a:p>
        </p:txBody>
      </p:sp>
      <p:sp>
        <p:nvSpPr>
          <p:cNvPr id="77826" name="Content Placeholder 2">
            <a:extLst>
              <a:ext uri="{FF2B5EF4-FFF2-40B4-BE49-F238E27FC236}">
                <a16:creationId xmlns:a16="http://schemas.microsoft.com/office/drawing/2014/main" id="{F7D3130F-C486-CCE9-3FD7-238C8D056043}"/>
              </a:ext>
            </a:extLst>
          </p:cNvPr>
          <p:cNvSpPr>
            <a:spLocks noGrp="1"/>
          </p:cNvSpPr>
          <p:nvPr>
            <p:ph idx="1"/>
          </p:nvPr>
        </p:nvSpPr>
        <p:spPr/>
        <p:txBody>
          <a:bodyPr/>
          <a:lstStyle/>
          <a:p>
            <a:r>
              <a:rPr lang="en-GB" altLang="en-US"/>
              <a:t>By default, how many values each feature can take is inferred automatically from the dataset. </a:t>
            </a:r>
          </a:p>
          <a:p>
            <a:r>
              <a:rPr lang="en-GB" altLang="en-US"/>
              <a:t>It is possible to specify this explicitly using the parameter </a:t>
            </a:r>
            <a:r>
              <a:rPr lang="en-GB" altLang="en-US" i="1"/>
              <a:t>n_values</a:t>
            </a:r>
            <a:r>
              <a:rPr lang="en-GB" altLang="en-US"/>
              <a:t>. </a:t>
            </a:r>
          </a:p>
          <a:p>
            <a:r>
              <a:rPr lang="en-GB" altLang="en-US"/>
              <a:t>There are two genders, three possible continents and four web browsers in our dataset. Then we fit the estimator, and transform a data point. </a:t>
            </a:r>
          </a:p>
          <a:p>
            <a:r>
              <a:rPr lang="en-GB" altLang="en-US"/>
              <a:t>In the result, the first two numbers encode the gender, the next set of three numbers the continent and the last four the web browser.</a:t>
            </a:r>
          </a:p>
        </p:txBody>
      </p:sp>
      <p:sp>
        <p:nvSpPr>
          <p:cNvPr id="77827" name="Slide Number Placeholder 3">
            <a:extLst>
              <a:ext uri="{FF2B5EF4-FFF2-40B4-BE49-F238E27FC236}">
                <a16:creationId xmlns:a16="http://schemas.microsoft.com/office/drawing/2014/main" id="{A79024C0-4F1E-A899-4C13-861B56051C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89589C-EA68-AD4E-A157-215A216D1069}" type="slidenum">
              <a:rPr lang="en-GB" altLang="en-US" sz="833">
                <a:latin typeface="Helvetica Neue" panose="02000503000000020004" pitchFamily="2" charset="0"/>
                <a:ea typeface="Helvetica Neue" panose="02000503000000020004" pitchFamily="2" charset="0"/>
              </a:rPr>
              <a:pPr/>
              <a:t>35</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1D74FC43-22E6-9AE2-E8AC-9B3D9560D952}"/>
              </a:ext>
            </a:extLst>
          </p:cNvPr>
          <p:cNvSpPr>
            <a:spLocks noGrp="1"/>
          </p:cNvSpPr>
          <p:nvPr>
            <p:ph type="title"/>
          </p:nvPr>
        </p:nvSpPr>
        <p:spPr/>
        <p:txBody>
          <a:bodyPr/>
          <a:lstStyle/>
          <a:p>
            <a:r>
              <a:rPr lang="en-GB" altLang="en-US" i="1"/>
              <a:t>OneHotEncoder</a:t>
            </a:r>
            <a:endParaRPr lang="en-GB" altLang="en-US"/>
          </a:p>
        </p:txBody>
      </p:sp>
      <p:sp>
        <p:nvSpPr>
          <p:cNvPr id="78850" name="Content Placeholder 2">
            <a:extLst>
              <a:ext uri="{FF2B5EF4-FFF2-40B4-BE49-F238E27FC236}">
                <a16:creationId xmlns:a16="http://schemas.microsoft.com/office/drawing/2014/main" id="{88D33F33-D560-9546-C920-4847FDFDF246}"/>
              </a:ext>
            </a:extLst>
          </p:cNvPr>
          <p:cNvSpPr>
            <a:spLocks noGrp="1"/>
          </p:cNvSpPr>
          <p:nvPr>
            <p:ph idx="1"/>
          </p:nvPr>
        </p:nvSpPr>
        <p:spPr/>
        <p:txBody>
          <a:bodyPr/>
          <a:lstStyle/>
          <a:p>
            <a:r>
              <a:rPr lang="en-GB" altLang="en-US"/>
              <a:t>The input to this transformer should be a matrix of integers, denoting the values taken on by categorical (discrete) features. </a:t>
            </a:r>
          </a:p>
          <a:p>
            <a:r>
              <a:rPr lang="en-GB" altLang="en-US"/>
              <a:t>The output will be a sparse matrix where each column corresponds to one possible value of one feature. </a:t>
            </a:r>
          </a:p>
          <a:p>
            <a:r>
              <a:rPr lang="en-GB" altLang="en-US"/>
              <a:t>It is assumed that input features take on values in the range [0, n_values).</a:t>
            </a:r>
          </a:p>
          <a:p>
            <a:r>
              <a:rPr lang="en-GB" altLang="en-US"/>
              <a:t>This encoding is needed for feeding categorical data to many scikit-learn estimators, notably linear models and SVMs with the standard kernels.</a:t>
            </a:r>
          </a:p>
        </p:txBody>
      </p:sp>
      <p:sp>
        <p:nvSpPr>
          <p:cNvPr id="78851" name="Slide Number Placeholder 3">
            <a:extLst>
              <a:ext uri="{FF2B5EF4-FFF2-40B4-BE49-F238E27FC236}">
                <a16:creationId xmlns:a16="http://schemas.microsoft.com/office/drawing/2014/main" id="{BDEFD773-F125-12CE-1201-0ED3453F6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2C7C229-F6B7-E540-9B3F-A76D0646C823}" type="slidenum">
              <a:rPr lang="en-GB" altLang="en-US" sz="833">
                <a:latin typeface="Helvetica Neue" panose="02000503000000020004" pitchFamily="2" charset="0"/>
                <a:ea typeface="Helvetica Neue" panose="02000503000000020004" pitchFamily="2" charset="0"/>
              </a:rPr>
              <a:pPr/>
              <a:t>36</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06673340-A930-8192-1AF8-10BEE3103CB3}"/>
              </a:ext>
            </a:extLst>
          </p:cNvPr>
          <p:cNvSpPr>
            <a:spLocks noGrp="1"/>
          </p:cNvSpPr>
          <p:nvPr>
            <p:ph type="title"/>
          </p:nvPr>
        </p:nvSpPr>
        <p:spPr/>
        <p:txBody>
          <a:bodyPr/>
          <a:lstStyle/>
          <a:p>
            <a:r>
              <a:rPr lang="en-GB" altLang="en-US" dirty="0" err="1">
                <a:latin typeface="Gill Sans MT" panose="020B0502020104020203" pitchFamily="34" charset="77"/>
                <a:ea typeface="ＭＳ Ｐゴシック" panose="020B0600070205080204" pitchFamily="34" charset="-128"/>
              </a:rPr>
              <a:t>OneHotEncoder</a:t>
            </a:r>
            <a:r>
              <a:rPr lang="en-GB" altLang="en-US" dirty="0">
                <a:latin typeface="Gill Sans MT" panose="020B0502020104020203" pitchFamily="34" charset="77"/>
                <a:ea typeface="ＭＳ Ｐゴシック" panose="020B0600070205080204" pitchFamily="34" charset="-128"/>
              </a:rPr>
              <a:t>- example</a:t>
            </a:r>
          </a:p>
        </p:txBody>
      </p:sp>
      <p:sp>
        <p:nvSpPr>
          <p:cNvPr id="80899" name="Slide Number Placeholder 3">
            <a:extLst>
              <a:ext uri="{FF2B5EF4-FFF2-40B4-BE49-F238E27FC236}">
                <a16:creationId xmlns:a16="http://schemas.microsoft.com/office/drawing/2014/main" id="{A99D7240-9F0D-CB18-5A3C-A6C46D3358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F911C52-8CAA-024E-BA85-8804BA2E4A98}" type="slidenum">
              <a:rPr lang="en-GB" altLang="en-US" sz="833">
                <a:latin typeface="Gill Sans MT" panose="020B0502020104020203" pitchFamily="34" charset="77"/>
              </a:rPr>
              <a:pPr/>
              <a:t>37</a:t>
            </a:fld>
            <a:endParaRPr lang="en-GB" altLang="en-US" sz="833">
              <a:latin typeface="Gill Sans MT" panose="020B0502020104020203" pitchFamily="34" charset="77"/>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57FADD76-ED2F-31C5-B49D-14B6172F440E}"/>
              </a:ext>
            </a:extLst>
          </p:cNvPr>
          <p:cNvSpPr>
            <a:spLocks noGrp="1"/>
          </p:cNvSpPr>
          <p:nvPr>
            <p:ph type="title"/>
          </p:nvPr>
        </p:nvSpPr>
        <p:spPr/>
        <p:txBody>
          <a:bodyPr/>
          <a:lstStyle/>
          <a:p>
            <a:r>
              <a:rPr lang="en-GB" altLang="en-US"/>
              <a:t>Imputation of missing values</a:t>
            </a:r>
          </a:p>
        </p:txBody>
      </p:sp>
      <p:sp>
        <p:nvSpPr>
          <p:cNvPr id="83970" name="Content Placeholder 2">
            <a:extLst>
              <a:ext uri="{FF2B5EF4-FFF2-40B4-BE49-F238E27FC236}">
                <a16:creationId xmlns:a16="http://schemas.microsoft.com/office/drawing/2014/main" id="{5D5F993D-679C-856F-9328-4B8694C9AED1}"/>
              </a:ext>
            </a:extLst>
          </p:cNvPr>
          <p:cNvSpPr>
            <a:spLocks noGrp="1"/>
          </p:cNvSpPr>
          <p:nvPr>
            <p:ph idx="1"/>
          </p:nvPr>
        </p:nvSpPr>
        <p:spPr/>
        <p:txBody>
          <a:bodyPr/>
          <a:lstStyle/>
          <a:p>
            <a:r>
              <a:rPr lang="en-GB" altLang="en-US"/>
              <a:t>For various reasons, many real world datasets contain missing values, often encoded as blanks, NA or other placeholders.</a:t>
            </a:r>
          </a:p>
          <a:p>
            <a:r>
              <a:rPr lang="en-GB" altLang="en-US"/>
              <a:t>Such datasets however are incompatible with </a:t>
            </a:r>
            <a:r>
              <a:rPr lang="en-GB" altLang="en-US" i="1"/>
              <a:t>scikit-learn </a:t>
            </a:r>
            <a:r>
              <a:rPr lang="en-GB" altLang="en-US"/>
              <a:t>estimators which assume that all values in an array are numerical, and that all have and hold meaning. </a:t>
            </a:r>
          </a:p>
          <a:p>
            <a:r>
              <a:rPr lang="en-GB" altLang="en-US"/>
              <a:t>A basic strategy to use incomplete datasets is to discard entire rows and/or columns containing missing values.</a:t>
            </a:r>
          </a:p>
          <a:p>
            <a:r>
              <a:rPr lang="en-GB" altLang="en-US"/>
              <a:t>However, this comes at the price of losing data which may be valuable (even though incomplete). </a:t>
            </a:r>
          </a:p>
          <a:p>
            <a:r>
              <a:rPr lang="en-GB" altLang="en-US"/>
              <a:t>A better strategy is to impute the missing values, i.e., to infer them from the known part of the data.</a:t>
            </a:r>
          </a:p>
        </p:txBody>
      </p:sp>
      <p:sp>
        <p:nvSpPr>
          <p:cNvPr id="83971" name="Slide Number Placeholder 3">
            <a:extLst>
              <a:ext uri="{FF2B5EF4-FFF2-40B4-BE49-F238E27FC236}">
                <a16:creationId xmlns:a16="http://schemas.microsoft.com/office/drawing/2014/main" id="{9CC00278-04A5-063C-7113-98033131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FF67C09-9FB4-B443-A510-36D46351B78D}" type="slidenum">
              <a:rPr lang="en-GB" altLang="en-US" sz="833">
                <a:latin typeface="Helvetica Neue" panose="02000503000000020004" pitchFamily="2" charset="0"/>
                <a:ea typeface="Helvetica Neue" panose="02000503000000020004" pitchFamily="2" charset="0"/>
              </a:rPr>
              <a:pPr/>
              <a:t>38</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3FB38711-FF5A-3C80-2149-BC584C72F209}"/>
              </a:ext>
            </a:extLst>
          </p:cNvPr>
          <p:cNvSpPr>
            <a:spLocks noGrp="1"/>
          </p:cNvSpPr>
          <p:nvPr>
            <p:ph type="title"/>
          </p:nvPr>
        </p:nvSpPr>
        <p:spPr/>
        <p:txBody>
          <a:bodyPr/>
          <a:lstStyle/>
          <a:p>
            <a:r>
              <a:rPr lang="en-GB" altLang="en-US" dirty="0"/>
              <a:t>The </a:t>
            </a:r>
            <a:r>
              <a:rPr lang="en-GB" altLang="en-US" i="1" dirty="0"/>
              <a:t>Imputer</a:t>
            </a:r>
            <a:r>
              <a:rPr lang="en-GB" altLang="en-US" dirty="0"/>
              <a:t> class (in Python) </a:t>
            </a:r>
          </a:p>
        </p:txBody>
      </p:sp>
      <p:sp>
        <p:nvSpPr>
          <p:cNvPr id="84994" name="Content Placeholder 2">
            <a:extLst>
              <a:ext uri="{FF2B5EF4-FFF2-40B4-BE49-F238E27FC236}">
                <a16:creationId xmlns:a16="http://schemas.microsoft.com/office/drawing/2014/main" id="{6ECFA517-A6E8-96EB-E352-0C4393699D82}"/>
              </a:ext>
            </a:extLst>
          </p:cNvPr>
          <p:cNvSpPr>
            <a:spLocks noGrp="1"/>
          </p:cNvSpPr>
          <p:nvPr>
            <p:ph idx="1"/>
          </p:nvPr>
        </p:nvSpPr>
        <p:spPr/>
        <p:txBody>
          <a:bodyPr/>
          <a:lstStyle/>
          <a:p>
            <a:r>
              <a:rPr lang="en-GB" altLang="en-US"/>
              <a:t>The </a:t>
            </a:r>
            <a:r>
              <a:rPr lang="en-GB" altLang="en-US" i="1"/>
              <a:t>Imputer</a:t>
            </a:r>
            <a:r>
              <a:rPr lang="en-GB" altLang="en-US"/>
              <a:t> class provides basic strategies for imputing missing values, either using the mean, the median or the most frequent value of the row or column in which the missing values are located. </a:t>
            </a:r>
          </a:p>
          <a:p>
            <a:r>
              <a:rPr lang="en-GB" altLang="en-US"/>
              <a:t>This class also allows for different missing values encodings.</a:t>
            </a:r>
          </a:p>
          <a:p>
            <a:endParaRPr lang="en-GB" altLang="en-US"/>
          </a:p>
          <a:p>
            <a:r>
              <a:rPr lang="en-GB" altLang="en-US" b="1"/>
              <a:t>strategy</a:t>
            </a:r>
            <a:r>
              <a:rPr lang="en-GB" altLang="en-US"/>
              <a:t> : string, optional (default=</a:t>
            </a:r>
            <a:r>
              <a:rPr lang="en-GB" altLang="en-GB"/>
              <a:t>”</a:t>
            </a:r>
            <a:r>
              <a:rPr lang="en-GB" altLang="en-US"/>
              <a:t>mean</a:t>
            </a:r>
            <a:r>
              <a:rPr lang="en-GB" altLang="en-GB"/>
              <a:t>”</a:t>
            </a:r>
            <a:r>
              <a:rPr lang="en-GB" altLang="en-US"/>
              <a:t>)</a:t>
            </a:r>
          </a:p>
          <a:p>
            <a:r>
              <a:rPr lang="en-GB" altLang="en-US"/>
              <a:t>The imputation strategy.</a:t>
            </a:r>
          </a:p>
          <a:p>
            <a:pPr lvl="1"/>
            <a:r>
              <a:rPr lang="en-GB" altLang="en-US"/>
              <a:t>If </a:t>
            </a:r>
            <a:r>
              <a:rPr lang="en-GB" altLang="en-GB"/>
              <a:t>“</a:t>
            </a:r>
            <a:r>
              <a:rPr lang="en-GB" altLang="ja-JP" i="1"/>
              <a:t>mean</a:t>
            </a:r>
            <a:r>
              <a:rPr lang="en-GB" altLang="en-GB"/>
              <a:t>”</a:t>
            </a:r>
            <a:r>
              <a:rPr lang="en-GB" altLang="ja-JP"/>
              <a:t>, then replace missing values using the mean along the axis.</a:t>
            </a:r>
          </a:p>
          <a:p>
            <a:pPr lvl="1"/>
            <a:r>
              <a:rPr lang="en-GB" altLang="en-US"/>
              <a:t>If </a:t>
            </a:r>
            <a:r>
              <a:rPr lang="en-GB" altLang="en-GB"/>
              <a:t>“</a:t>
            </a:r>
            <a:r>
              <a:rPr lang="en-GB" altLang="ja-JP" i="1"/>
              <a:t>median</a:t>
            </a:r>
            <a:r>
              <a:rPr lang="en-GB" altLang="en-GB"/>
              <a:t>”</a:t>
            </a:r>
            <a:r>
              <a:rPr lang="en-GB" altLang="ja-JP"/>
              <a:t>, then replace missing values using the median along the axis.</a:t>
            </a:r>
          </a:p>
          <a:p>
            <a:pPr lvl="1"/>
            <a:r>
              <a:rPr lang="en-GB" altLang="en-US"/>
              <a:t>If </a:t>
            </a:r>
            <a:r>
              <a:rPr lang="en-GB" altLang="en-GB"/>
              <a:t>“</a:t>
            </a:r>
            <a:r>
              <a:rPr lang="en-GB" altLang="ja-JP" i="1"/>
              <a:t>most_frequent</a:t>
            </a:r>
            <a:r>
              <a:rPr lang="en-GB" altLang="en-GB"/>
              <a:t>”</a:t>
            </a:r>
            <a:r>
              <a:rPr lang="en-GB" altLang="ja-JP"/>
              <a:t>, then replace missing using the most frequent value along the axis.	</a:t>
            </a:r>
          </a:p>
          <a:p>
            <a:endParaRPr lang="en-GB" altLang="en-US"/>
          </a:p>
        </p:txBody>
      </p:sp>
      <p:sp>
        <p:nvSpPr>
          <p:cNvPr id="84995" name="Slide Number Placeholder 3">
            <a:extLst>
              <a:ext uri="{FF2B5EF4-FFF2-40B4-BE49-F238E27FC236}">
                <a16:creationId xmlns:a16="http://schemas.microsoft.com/office/drawing/2014/main" id="{CEE5B112-F7CF-2D36-363B-A6C67649D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5EB08B8-574E-5D4B-8EDD-91975BD9A160}" type="slidenum">
              <a:rPr lang="en-GB" altLang="en-US" sz="833">
                <a:latin typeface="Helvetica Neue" panose="02000503000000020004" pitchFamily="2" charset="0"/>
                <a:ea typeface="Helvetica Neue" panose="02000503000000020004" pitchFamily="2" charset="0"/>
              </a:rPr>
              <a:pPr/>
              <a:t>39</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9B1C-D432-F911-FD64-F33EBD60A64B}"/>
              </a:ext>
            </a:extLst>
          </p:cNvPr>
          <p:cNvSpPr>
            <a:spLocks noGrp="1"/>
          </p:cNvSpPr>
          <p:nvPr>
            <p:ph type="title"/>
          </p:nvPr>
        </p:nvSpPr>
        <p:spPr/>
        <p:txBody>
          <a:bodyPr/>
          <a:lstStyle/>
          <a:p>
            <a:r>
              <a:rPr lang="en-GB" dirty="0"/>
              <a:t>Transferrable ideas from neuroscience </a:t>
            </a:r>
          </a:p>
        </p:txBody>
      </p:sp>
      <p:sp>
        <p:nvSpPr>
          <p:cNvPr id="3" name="Content Placeholder 2">
            <a:extLst>
              <a:ext uri="{FF2B5EF4-FFF2-40B4-BE49-F238E27FC236}">
                <a16:creationId xmlns:a16="http://schemas.microsoft.com/office/drawing/2014/main" id="{3737B148-EBD5-CA6C-11E9-5F6A84EE8BB9}"/>
              </a:ext>
            </a:extLst>
          </p:cNvPr>
          <p:cNvSpPr>
            <a:spLocks noGrp="1"/>
          </p:cNvSpPr>
          <p:nvPr>
            <p:ph idx="1"/>
          </p:nvPr>
        </p:nvSpPr>
        <p:spPr/>
        <p:txBody>
          <a:bodyPr/>
          <a:lstStyle/>
          <a:p>
            <a:pPr>
              <a:spcBef>
                <a:spcPts val="600"/>
              </a:spcBef>
            </a:pPr>
            <a:r>
              <a:rPr lang="en-GB" sz="1800" dirty="0">
                <a:effectLst/>
              </a:rPr>
              <a:t>By focusing on the computational and algorithmic levels, we can obtain transferrable insights into general mechanisms of brain function while leaving room to accommodate the distinctive opportunities and challenges that arise when building intelligent machines </a:t>
            </a:r>
            <a:r>
              <a:rPr lang="en-GB" sz="1800" i="1" dirty="0">
                <a:effectLst/>
              </a:rPr>
              <a:t>in </a:t>
            </a:r>
            <a:r>
              <a:rPr lang="en-GB" sz="1800" i="1" dirty="0">
                <a:solidFill>
                  <a:srgbClr val="FF0000"/>
                </a:solidFill>
                <a:effectLst/>
              </a:rPr>
              <a:t>silico</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1FF20318-A9BC-C40A-6CC8-6662EF26576E}"/>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
        <p:nvSpPr>
          <p:cNvPr id="5" name="TextBox 4">
            <a:extLst>
              <a:ext uri="{FF2B5EF4-FFF2-40B4-BE49-F238E27FC236}">
                <a16:creationId xmlns:a16="http://schemas.microsoft.com/office/drawing/2014/main" id="{00C0658C-A353-F10D-FDF3-2C24BCDD9CB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48719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E8A5FFB7-D5FA-5BD7-3472-4C74EA31AEF4}"/>
              </a:ext>
            </a:extLst>
          </p:cNvPr>
          <p:cNvSpPr>
            <a:spLocks noGrp="1"/>
          </p:cNvSpPr>
          <p:nvPr>
            <p:ph type="title"/>
          </p:nvPr>
        </p:nvSpPr>
        <p:spPr/>
        <p:txBody>
          <a:bodyPr/>
          <a:lstStyle/>
          <a:p>
            <a:r>
              <a:rPr lang="en-GB" altLang="en-US"/>
              <a:t>Feature selection</a:t>
            </a:r>
          </a:p>
        </p:txBody>
      </p:sp>
      <p:sp>
        <p:nvSpPr>
          <p:cNvPr id="87042" name="Content Placeholder 2">
            <a:extLst>
              <a:ext uri="{FF2B5EF4-FFF2-40B4-BE49-F238E27FC236}">
                <a16:creationId xmlns:a16="http://schemas.microsoft.com/office/drawing/2014/main" id="{7B41B664-F123-9786-141D-531DB85153BA}"/>
              </a:ext>
            </a:extLst>
          </p:cNvPr>
          <p:cNvSpPr>
            <a:spLocks noGrp="1"/>
          </p:cNvSpPr>
          <p:nvPr>
            <p:ph idx="1"/>
          </p:nvPr>
        </p:nvSpPr>
        <p:spPr/>
        <p:txBody>
          <a:bodyPr/>
          <a:lstStyle/>
          <a:p>
            <a:r>
              <a:rPr lang="en-GB" altLang="en-US"/>
              <a:t>The classes in the </a:t>
            </a:r>
            <a:r>
              <a:rPr lang="en-GB" altLang="en-US" i="1"/>
              <a:t>sklearn.feature_selection</a:t>
            </a:r>
            <a:r>
              <a:rPr lang="en-GB" altLang="en-US"/>
              <a:t> module can be used for feature selection/dimensionality reduction on sample sets, either to improve estimators</a:t>
            </a:r>
            <a:r>
              <a:rPr lang="en-GB" altLang="en-GB"/>
              <a:t>’</a:t>
            </a:r>
            <a:r>
              <a:rPr lang="en-GB" altLang="en-US"/>
              <a:t> accuracy scores or to boost their performance on very high-dimensional datasets.</a:t>
            </a:r>
          </a:p>
        </p:txBody>
      </p:sp>
      <p:sp>
        <p:nvSpPr>
          <p:cNvPr id="87043" name="Slide Number Placeholder 3">
            <a:extLst>
              <a:ext uri="{FF2B5EF4-FFF2-40B4-BE49-F238E27FC236}">
                <a16:creationId xmlns:a16="http://schemas.microsoft.com/office/drawing/2014/main" id="{D4FDB4CB-4816-E83B-26B8-020BEE31E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A7B1F69-175A-5146-B485-F821E17E01A7}" type="slidenum">
              <a:rPr lang="en-GB" altLang="en-US" sz="833">
                <a:latin typeface="Helvetica Neue" panose="02000503000000020004" pitchFamily="2" charset="0"/>
                <a:ea typeface="Helvetica Neue" panose="02000503000000020004" pitchFamily="2" charset="0"/>
              </a:rPr>
              <a:pPr/>
              <a:t>40</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DC048EDF-1899-AAF3-FF21-3B690A455D9E}"/>
              </a:ext>
            </a:extLst>
          </p:cNvPr>
          <p:cNvSpPr>
            <a:spLocks noGrp="1"/>
          </p:cNvSpPr>
          <p:nvPr>
            <p:ph type="title"/>
          </p:nvPr>
        </p:nvSpPr>
        <p:spPr/>
        <p:txBody>
          <a:bodyPr/>
          <a:lstStyle/>
          <a:p>
            <a:r>
              <a:rPr lang="en-GB" altLang="en-US"/>
              <a:t>Removing features with low variance</a:t>
            </a:r>
          </a:p>
        </p:txBody>
      </p:sp>
      <p:sp>
        <p:nvSpPr>
          <p:cNvPr id="88066" name="Content Placeholder 2">
            <a:extLst>
              <a:ext uri="{FF2B5EF4-FFF2-40B4-BE49-F238E27FC236}">
                <a16:creationId xmlns:a16="http://schemas.microsoft.com/office/drawing/2014/main" id="{06096C34-0D84-D384-8D6E-015072C306B1}"/>
              </a:ext>
            </a:extLst>
          </p:cNvPr>
          <p:cNvSpPr>
            <a:spLocks noGrp="1"/>
          </p:cNvSpPr>
          <p:nvPr>
            <p:ph idx="1"/>
          </p:nvPr>
        </p:nvSpPr>
        <p:spPr/>
        <p:txBody>
          <a:bodyPr/>
          <a:lstStyle/>
          <a:p>
            <a:r>
              <a:rPr lang="en-GB" altLang="en-US" i="1"/>
              <a:t>VarianceThreshold</a:t>
            </a:r>
            <a:r>
              <a:rPr lang="en-GB" altLang="en-US"/>
              <a:t> is a simple baseline approach to feature selection. </a:t>
            </a:r>
          </a:p>
          <a:p>
            <a:r>
              <a:rPr lang="en-GB" altLang="en-US"/>
              <a:t>It removes all features whose variance doesn</a:t>
            </a:r>
            <a:r>
              <a:rPr lang="en-GB" altLang="en-GB"/>
              <a:t>’</a:t>
            </a:r>
            <a:r>
              <a:rPr lang="en-GB" altLang="en-US"/>
              <a:t>t meet some threshold. By default, it removes all zero-variance features, i.e. features that have the same value in all samples.</a:t>
            </a:r>
          </a:p>
        </p:txBody>
      </p:sp>
      <p:sp>
        <p:nvSpPr>
          <p:cNvPr id="88067" name="Slide Number Placeholder 3">
            <a:extLst>
              <a:ext uri="{FF2B5EF4-FFF2-40B4-BE49-F238E27FC236}">
                <a16:creationId xmlns:a16="http://schemas.microsoft.com/office/drawing/2014/main" id="{B52143E0-BB14-FB47-9208-633F4F53C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12AE97E-DB6B-9041-819B-5BD64C5A0BF2}" type="slidenum">
              <a:rPr lang="en-GB" altLang="en-US" sz="833">
                <a:latin typeface="Helvetica Neue" panose="02000503000000020004" pitchFamily="2" charset="0"/>
                <a:ea typeface="Helvetica Neue" panose="02000503000000020004" pitchFamily="2" charset="0"/>
              </a:rPr>
              <a:pPr/>
              <a:t>41</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61CA-ABA7-8FB7-7BEA-E0D43ACA39B5}"/>
              </a:ext>
            </a:extLst>
          </p:cNvPr>
          <p:cNvSpPr>
            <a:spLocks noGrp="1"/>
          </p:cNvSpPr>
          <p:nvPr>
            <p:ph type="title"/>
          </p:nvPr>
        </p:nvSpPr>
        <p:spPr/>
        <p:txBody>
          <a:bodyPr/>
          <a:lstStyle/>
          <a:p>
            <a:r>
              <a:rPr lang="en-GB" dirty="0"/>
              <a:t>Deep learning</a:t>
            </a:r>
          </a:p>
        </p:txBody>
      </p:sp>
      <p:sp>
        <p:nvSpPr>
          <p:cNvPr id="3" name="Content Placeholder 2">
            <a:extLst>
              <a:ext uri="{FF2B5EF4-FFF2-40B4-BE49-F238E27FC236}">
                <a16:creationId xmlns:a16="http://schemas.microsoft.com/office/drawing/2014/main" id="{3328E1A3-7724-B488-F743-4CDEB2A13436}"/>
              </a:ext>
            </a:extLst>
          </p:cNvPr>
          <p:cNvSpPr>
            <a:spLocks noGrp="1"/>
          </p:cNvSpPr>
          <p:nvPr>
            <p:ph idx="1"/>
          </p:nvPr>
        </p:nvSpPr>
        <p:spPr/>
        <p:txBody>
          <a:bodyPr/>
          <a:lstStyle/>
          <a:p>
            <a:r>
              <a:rPr lang="en-GB" sz="1800" dirty="0">
                <a:effectLst/>
              </a:rPr>
              <a:t>For example, biological considerations informed the development of successful regularisation schemes that support generalisation beyond training data. </a:t>
            </a:r>
          </a:p>
          <a:p>
            <a:r>
              <a:rPr lang="en-GB" sz="1800" dirty="0">
                <a:effectLst/>
              </a:rPr>
              <a:t>One such scheme, in which only a subset of units participate in the processing of a given training example (‘‘dropout’’), was motivated by the stochasticity that is inherent in biological systems populated by neurons that fire with Poisson-like statistics (</a:t>
            </a:r>
            <a:r>
              <a:rPr lang="en-GB" sz="1800" dirty="0">
                <a:solidFill>
                  <a:srgbClr val="2196D1"/>
                </a:solidFill>
                <a:effectLst/>
              </a:rPr>
              <a:t>Hinton et al., 2012</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3F21FE1D-2BD3-0CB4-D4D2-6D9831883796}"/>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sp>
        <p:nvSpPr>
          <p:cNvPr id="5" name="TextBox 4">
            <a:extLst>
              <a:ext uri="{FF2B5EF4-FFF2-40B4-BE49-F238E27FC236}">
                <a16:creationId xmlns:a16="http://schemas.microsoft.com/office/drawing/2014/main" id="{4F5BBDC4-088B-B322-37E2-B744CA24AFC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97124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0B09-85F5-DE7C-8DF3-CD3AF282EE76}"/>
              </a:ext>
            </a:extLst>
          </p:cNvPr>
          <p:cNvSpPr>
            <a:spLocks noGrp="1"/>
          </p:cNvSpPr>
          <p:nvPr>
            <p:ph type="title"/>
          </p:nvPr>
        </p:nvSpPr>
        <p:spPr/>
        <p:txBody>
          <a:bodyPr/>
          <a:lstStyle/>
          <a:p>
            <a:r>
              <a:rPr lang="en-GB" dirty="0"/>
              <a:t>Deep learning and biological systems</a:t>
            </a:r>
          </a:p>
        </p:txBody>
      </p:sp>
      <p:sp>
        <p:nvSpPr>
          <p:cNvPr id="3" name="Content Placeholder 2">
            <a:extLst>
              <a:ext uri="{FF2B5EF4-FFF2-40B4-BE49-F238E27FC236}">
                <a16:creationId xmlns:a16="http://schemas.microsoft.com/office/drawing/2014/main" id="{ECF54770-6C04-495F-3C87-6157693F2FE5}"/>
              </a:ext>
            </a:extLst>
          </p:cNvPr>
          <p:cNvSpPr>
            <a:spLocks noGrp="1"/>
          </p:cNvSpPr>
          <p:nvPr>
            <p:ph idx="1"/>
          </p:nvPr>
        </p:nvSpPr>
        <p:spPr/>
        <p:txBody>
          <a:bodyPr/>
          <a:lstStyle/>
          <a:p>
            <a:r>
              <a:rPr lang="en-GB" sz="1800" dirty="0">
                <a:effectLst/>
              </a:rPr>
              <a:t>In both biological and artificial systems, successive non-linear computations transform raw visual input into an increasingly complex set of features, permitting object recognition that is invariant to transformations of pose, illumination, or scale. </a:t>
            </a:r>
            <a:endParaRPr lang="en-GB" dirty="0"/>
          </a:p>
          <a:p>
            <a:endParaRPr lang="en-GB" dirty="0"/>
          </a:p>
        </p:txBody>
      </p:sp>
      <p:sp>
        <p:nvSpPr>
          <p:cNvPr id="4" name="Slide Number Placeholder 3">
            <a:extLst>
              <a:ext uri="{FF2B5EF4-FFF2-40B4-BE49-F238E27FC236}">
                <a16:creationId xmlns:a16="http://schemas.microsoft.com/office/drawing/2014/main" id="{6CB2A180-2E88-8970-EC50-BE88C1647C87}"/>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C4FB546D-31E8-780E-8D75-AC040143436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45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68B8-FDAB-5BB7-67B9-001FB949B1ED}"/>
              </a:ext>
            </a:extLst>
          </p:cNvPr>
          <p:cNvSpPr>
            <a:spLocks noGrp="1"/>
          </p:cNvSpPr>
          <p:nvPr>
            <p:ph type="title"/>
          </p:nvPr>
        </p:nvSpPr>
        <p:spPr>
          <a:xfrm>
            <a:off x="457200" y="-22490"/>
            <a:ext cx="8229600" cy="952501"/>
          </a:xfrm>
        </p:spPr>
        <p:txBody>
          <a:bodyPr wrap="square" anchor="ctr">
            <a:normAutofit/>
          </a:bodyPr>
          <a:lstStyle/>
          <a:p>
            <a:r>
              <a:rPr lang="en-GB" dirty="0"/>
              <a:t>CCNs and visual cortex</a:t>
            </a:r>
          </a:p>
        </p:txBody>
      </p:sp>
      <p:sp>
        <p:nvSpPr>
          <p:cNvPr id="3" name="Content Placeholder 2">
            <a:extLst>
              <a:ext uri="{FF2B5EF4-FFF2-40B4-BE49-F238E27FC236}">
                <a16:creationId xmlns:a16="http://schemas.microsoft.com/office/drawing/2014/main" id="{02FAFC12-D31A-45AD-5B7D-B25787085B54}"/>
              </a:ext>
            </a:extLst>
          </p:cNvPr>
          <p:cNvSpPr>
            <a:spLocks noGrp="1"/>
          </p:cNvSpPr>
          <p:nvPr>
            <p:ph sz="half" idx="1"/>
          </p:nvPr>
        </p:nvSpPr>
        <p:spPr>
          <a:xfrm>
            <a:off x="457200" y="1057011"/>
            <a:ext cx="3754760" cy="4140729"/>
          </a:xfrm>
        </p:spPr>
        <p:txBody>
          <a:bodyPr wrap="square" anchor="t">
            <a:normAutofit/>
          </a:bodyPr>
          <a:lstStyle/>
          <a:p>
            <a:r>
              <a:rPr lang="en-GB" sz="2000" dirty="0">
                <a:effectLst/>
              </a:rPr>
              <a:t>Hubel and Wiesel discovered that simple cells (left, blue) have preferred locations in the image (dashed ovals) wherein they respond most strongly to bars of particular orientation. Complex cells (green) receive input from many simple cells and thus have more spatially invariant responses. </a:t>
            </a:r>
            <a:endParaRPr lang="en-GB" sz="2000" dirty="0"/>
          </a:p>
          <a:p>
            <a:endParaRPr lang="en-GB" sz="2200" dirty="0"/>
          </a:p>
        </p:txBody>
      </p:sp>
      <p:pic>
        <p:nvPicPr>
          <p:cNvPr id="6" name="Picture 5" descr="Diagram&#10;&#10;Description automatically generated">
            <a:extLst>
              <a:ext uri="{FF2B5EF4-FFF2-40B4-BE49-F238E27FC236}">
                <a16:creationId xmlns:a16="http://schemas.microsoft.com/office/drawing/2014/main" id="{6F93284F-EC3E-4C91-CCD5-50A8E11EA4FB}"/>
              </a:ext>
            </a:extLst>
          </p:cNvPr>
          <p:cNvPicPr>
            <a:picLocks noChangeAspect="1"/>
          </p:cNvPicPr>
          <p:nvPr/>
        </p:nvPicPr>
        <p:blipFill rotWithShape="1">
          <a:blip r:embed="rId2">
            <a:extLst>
              <a:ext uri="{28A0092B-C50C-407E-A947-70E740481C1C}">
                <a14:useLocalDpi xmlns:a14="http://schemas.microsoft.com/office/drawing/2010/main" val="0"/>
              </a:ext>
            </a:extLst>
          </a:blip>
          <a:srcRect l="3994" t="12802" r="2189" b="5261"/>
          <a:stretch/>
        </p:blipFill>
        <p:spPr>
          <a:xfrm>
            <a:off x="4323656" y="1561356"/>
            <a:ext cx="4820344" cy="2410172"/>
          </a:xfrm>
          <a:prstGeom prst="rect">
            <a:avLst/>
          </a:prstGeom>
          <a:noFill/>
        </p:spPr>
      </p:pic>
      <p:sp>
        <p:nvSpPr>
          <p:cNvPr id="4" name="Slide Number Placeholder 3">
            <a:extLst>
              <a:ext uri="{FF2B5EF4-FFF2-40B4-BE49-F238E27FC236}">
                <a16:creationId xmlns:a16="http://schemas.microsoft.com/office/drawing/2014/main" id="{078BBBA6-9362-E447-A92D-9D5A02ACF5CE}"/>
              </a:ext>
            </a:extLst>
          </p:cNvPr>
          <p:cNvSpPr>
            <a:spLocks noGrp="1"/>
          </p:cNvSpPr>
          <p:nvPr>
            <p:ph type="sldNum" sz="quarter" idx="12"/>
          </p:nvPr>
        </p:nvSpPr>
        <p:spPr>
          <a:xfrm>
            <a:off x="6553200" y="5318126"/>
            <a:ext cx="2133600" cy="283104"/>
          </a:xfrm>
        </p:spPr>
        <p:txBody>
          <a:bodyPr wrap="square" anchor="t">
            <a:normAutofit/>
          </a:bodyPr>
          <a:lstStyle/>
          <a:p>
            <a:pPr>
              <a:spcAft>
                <a:spcPts val="600"/>
              </a:spcAft>
            </a:pPr>
            <a:fld id="{44E22EE9-B8A0-0641-9265-052CFE9B95A7}" type="slidenum">
              <a:rPr lang="en-GB" altLang="en-US" smtClean="0"/>
              <a:pPr>
                <a:spcAft>
                  <a:spcPts val="600"/>
                </a:spcAft>
              </a:pPr>
              <a:t>7</a:t>
            </a:fld>
            <a:endParaRPr lang="en-GB" altLang="en-US"/>
          </a:p>
        </p:txBody>
      </p:sp>
      <p:sp>
        <p:nvSpPr>
          <p:cNvPr id="8" name="TextBox 7">
            <a:extLst>
              <a:ext uri="{FF2B5EF4-FFF2-40B4-BE49-F238E27FC236}">
                <a16:creationId xmlns:a16="http://schemas.microsoft.com/office/drawing/2014/main" id="{13E0AC77-B0DD-FD4C-D60E-160F2EB6A438}"/>
              </a:ext>
            </a:extLst>
          </p:cNvPr>
          <p:cNvSpPr txBox="1"/>
          <p:nvPr/>
        </p:nvSpPr>
        <p:spPr>
          <a:xfrm>
            <a:off x="717295" y="5166413"/>
            <a:ext cx="5835905" cy="261610"/>
          </a:xfrm>
          <a:prstGeom prst="rect">
            <a:avLst/>
          </a:prstGeom>
          <a:noFill/>
        </p:spPr>
        <p:txBody>
          <a:bodyPr wrap="square">
            <a:spAutoFit/>
          </a:bodyPr>
          <a:lstStyle/>
          <a:p>
            <a:r>
              <a:rPr lang="en-GB" sz="1050" dirty="0">
                <a:latin typeface="Helvetica Neue" panose="02000503000000020004" pitchFamily="2" charset="0"/>
                <a:ea typeface="Helvetica Neue" panose="02000503000000020004" pitchFamily="2" charset="0"/>
                <a:cs typeface="Helvetica Neue" panose="02000503000000020004" pitchFamily="2" charset="0"/>
              </a:rPr>
              <a:t>Source: Grace W. Lindsay, Gatsby Unit, UCL, https://</a:t>
            </a:r>
            <a:r>
              <a:rPr lang="en-GB" sz="1050" dirty="0" err="1">
                <a:latin typeface="Helvetica Neue" panose="02000503000000020004" pitchFamily="2" charset="0"/>
                <a:ea typeface="Helvetica Neue" panose="02000503000000020004" pitchFamily="2" charset="0"/>
                <a:cs typeface="Helvetica Neue" panose="02000503000000020004" pitchFamily="2" charset="0"/>
              </a:rPr>
              <a:t>arxiv.org</a:t>
            </a:r>
            <a:r>
              <a:rPr lang="en-GB" sz="1050" dirty="0">
                <a:latin typeface="Helvetica Neue" panose="02000503000000020004" pitchFamily="2" charset="0"/>
                <a:ea typeface="Helvetica Neue" panose="02000503000000020004" pitchFamily="2" charset="0"/>
                <a:cs typeface="Helvetica Neue" panose="02000503000000020004" pitchFamily="2" charset="0"/>
              </a:rPr>
              <a:t>/pdf/2001.07092.pdf </a:t>
            </a:r>
          </a:p>
        </p:txBody>
      </p:sp>
    </p:spTree>
    <p:extLst>
      <p:ext uri="{BB962C8B-B14F-4D97-AF65-F5344CB8AC3E}">
        <p14:creationId xmlns:p14="http://schemas.microsoft.com/office/powerpoint/2010/main" val="145578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939-F675-AC8B-4D30-DDC477D2F5E8}"/>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403121A0-EB9D-84CA-5F67-11331D909B1C}"/>
              </a:ext>
            </a:extLst>
          </p:cNvPr>
          <p:cNvSpPr>
            <a:spLocks noGrp="1"/>
          </p:cNvSpPr>
          <p:nvPr>
            <p:ph idx="1"/>
          </p:nvPr>
        </p:nvSpPr>
        <p:spPr/>
        <p:txBody>
          <a:bodyPr/>
          <a:lstStyle/>
          <a:p>
            <a:r>
              <a:rPr lang="en-GB" sz="1800" dirty="0">
                <a:effectLst/>
              </a:rPr>
              <a:t>Reinforcement learning methods address the problem of how to maximise future reward by mapping states in the environment to actions and are among the most widely used tools in AI research (</a:t>
            </a:r>
            <a:r>
              <a:rPr lang="en-GB" sz="1800" dirty="0">
                <a:solidFill>
                  <a:srgbClr val="2196D1"/>
                </a:solidFill>
                <a:effectLst/>
              </a:rPr>
              <a:t>Sutton and </a:t>
            </a:r>
            <a:r>
              <a:rPr lang="en-GB" sz="1800" dirty="0" err="1">
                <a:solidFill>
                  <a:srgbClr val="2196D1"/>
                </a:solidFill>
                <a:effectLst/>
              </a:rPr>
              <a:t>Barto</a:t>
            </a:r>
            <a:r>
              <a:rPr lang="en-GB" sz="1800" dirty="0">
                <a:solidFill>
                  <a:srgbClr val="2196D1"/>
                </a:solidFill>
                <a:effectLst/>
              </a:rPr>
              <a:t>, 1998</a:t>
            </a:r>
            <a:r>
              <a:rPr lang="en-GB" sz="1800" dirty="0">
                <a:effectLst/>
              </a:rPr>
              <a:t>). </a:t>
            </a:r>
          </a:p>
          <a:p>
            <a:endParaRPr lang="en-GB" sz="1800" dirty="0"/>
          </a:p>
          <a:p>
            <a:r>
              <a:rPr lang="en-GB" sz="1800" dirty="0"/>
              <a:t>RL methods were originally inspired by research into animal learning. In particular, the development of temporal-difference (TD) methods, a critical component of many RL models, was inextricably intertwined with research into animal behaviour in conditioning experiments. </a:t>
            </a:r>
          </a:p>
          <a:p>
            <a:endParaRPr lang="en-GB" dirty="0"/>
          </a:p>
          <a:p>
            <a:endParaRPr lang="en-GB" dirty="0"/>
          </a:p>
        </p:txBody>
      </p:sp>
      <p:sp>
        <p:nvSpPr>
          <p:cNvPr id="4" name="Slide Number Placeholder 3">
            <a:extLst>
              <a:ext uri="{FF2B5EF4-FFF2-40B4-BE49-F238E27FC236}">
                <a16:creationId xmlns:a16="http://schemas.microsoft.com/office/drawing/2014/main" id="{7779A1A0-7CF5-6092-11F7-4C4C748A8F7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
        <p:nvSpPr>
          <p:cNvPr id="5" name="TextBox 4">
            <a:extLst>
              <a:ext uri="{FF2B5EF4-FFF2-40B4-BE49-F238E27FC236}">
                <a16:creationId xmlns:a16="http://schemas.microsoft.com/office/drawing/2014/main" id="{390EC3A2-E51D-564F-4925-28D323B68B4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5314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24D4-2906-F72D-DB33-61F96837D4B3}"/>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F858B032-8843-B661-4DB4-D76443A09288}"/>
              </a:ext>
            </a:extLst>
          </p:cNvPr>
          <p:cNvSpPr>
            <a:spLocks noGrp="1"/>
          </p:cNvSpPr>
          <p:nvPr>
            <p:ph idx="1"/>
          </p:nvPr>
        </p:nvSpPr>
        <p:spPr/>
        <p:txBody>
          <a:bodyPr/>
          <a:lstStyle/>
          <a:p>
            <a:r>
              <a:rPr lang="en-GB" sz="1800" dirty="0">
                <a:effectLst/>
              </a:rPr>
              <a:t>Examples of neuroscience-informed RL models include TD methods and related techniques have gone on to supply the core technology for recent advances in AI, ranging from robotic control (</a:t>
            </a:r>
            <a:r>
              <a:rPr lang="en-GB" sz="1800" dirty="0">
                <a:solidFill>
                  <a:srgbClr val="2196D1"/>
                </a:solidFill>
                <a:effectLst/>
              </a:rPr>
              <a:t>Hafner and </a:t>
            </a:r>
            <a:r>
              <a:rPr lang="en-GB" sz="1800" dirty="0" err="1">
                <a:solidFill>
                  <a:srgbClr val="2196D1"/>
                </a:solidFill>
                <a:effectLst/>
              </a:rPr>
              <a:t>Riedmiller</a:t>
            </a:r>
            <a:r>
              <a:rPr lang="en-GB" sz="1800" dirty="0">
                <a:solidFill>
                  <a:srgbClr val="2196D1"/>
                </a:solidFill>
                <a:effectLst/>
              </a:rPr>
              <a:t>, 2011</a:t>
            </a:r>
            <a:r>
              <a:rPr lang="en-GB" sz="1800" dirty="0">
                <a:effectLst/>
              </a:rPr>
              <a:t>) to expert play in backgammon (</a:t>
            </a:r>
            <a:r>
              <a:rPr lang="en-GB" sz="1800" dirty="0" err="1">
                <a:solidFill>
                  <a:srgbClr val="2196D1"/>
                </a:solidFill>
                <a:effectLst/>
              </a:rPr>
              <a:t>Tesauro</a:t>
            </a:r>
            <a:r>
              <a:rPr lang="en-GB" sz="1800" dirty="0">
                <a:solidFill>
                  <a:srgbClr val="2196D1"/>
                </a:solidFill>
                <a:effectLst/>
              </a:rPr>
              <a:t>, 1995</a:t>
            </a:r>
            <a:r>
              <a:rPr lang="en-GB" sz="1800" dirty="0">
                <a:effectLst/>
              </a:rPr>
              <a:t>) and Go (</a:t>
            </a:r>
            <a:r>
              <a:rPr lang="en-GB" sz="1800" dirty="0">
                <a:solidFill>
                  <a:srgbClr val="2196D1"/>
                </a:solidFill>
                <a:effectLst/>
              </a:rPr>
              <a:t>Silver et al., 2016</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94D1822E-3C2F-60CA-829A-11581E10276C}"/>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
        <p:nvSpPr>
          <p:cNvPr id="5" name="TextBox 4">
            <a:extLst>
              <a:ext uri="{FF2B5EF4-FFF2-40B4-BE49-F238E27FC236}">
                <a16:creationId xmlns:a16="http://schemas.microsoft.com/office/drawing/2014/main" id="{B31522BE-689A-8C45-59FF-00917824DEF1}"/>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37873038"/>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38491</TotalTime>
  <Words>3034</Words>
  <Application>Microsoft Macintosh PowerPoint</Application>
  <PresentationFormat>On-screen Show (16:10)</PresentationFormat>
  <Paragraphs>205</Paragraphs>
  <Slides>42</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42</vt:i4>
      </vt:variant>
      <vt:variant>
        <vt:lpstr>Custom Shows</vt:lpstr>
      </vt:variant>
      <vt:variant>
        <vt:i4>1</vt:i4>
      </vt:variant>
    </vt:vector>
  </HeadingPairs>
  <TitlesOfParts>
    <vt:vector size="51" baseType="lpstr">
      <vt:lpstr>-apple-system</vt:lpstr>
      <vt:lpstr>Arial</vt:lpstr>
      <vt:lpstr>Calibri</vt:lpstr>
      <vt:lpstr>Gill Sans MT</vt:lpstr>
      <vt:lpstr>Helvetica</vt:lpstr>
      <vt:lpstr>Helvetica Neue</vt:lpstr>
      <vt:lpstr>Verdana</vt:lpstr>
      <vt:lpstr>CCSR</vt:lpstr>
      <vt:lpstr>PowerPoint Presentation</vt:lpstr>
      <vt:lpstr>Neuroscience and AI</vt:lpstr>
      <vt:lpstr>Neuroscience in ML </vt:lpstr>
      <vt:lpstr>Transferrable ideas from neuroscience </vt:lpstr>
      <vt:lpstr>Deep learning</vt:lpstr>
      <vt:lpstr>Deep learning and biological systems</vt:lpstr>
      <vt:lpstr>CCNs and visual cortex</vt:lpstr>
      <vt:lpstr>Reinforcement learning</vt:lpstr>
      <vt:lpstr>Reinforcement learning</vt:lpstr>
      <vt:lpstr>Attention-based models</vt:lpstr>
      <vt:lpstr>CNNs and attention</vt:lpstr>
      <vt:lpstr>Working memory</vt:lpstr>
      <vt:lpstr>Continual learning</vt:lpstr>
      <vt:lpstr>Neuroimaging and continual learning</vt:lpstr>
      <vt:lpstr>Neuroplasticity and machine learning models</vt:lpstr>
      <vt:lpstr>AI in neuroscience </vt:lpstr>
      <vt:lpstr>Applications of ML to diagnosis and treatment of neurodegenerative diseases</vt:lpstr>
      <vt:lpstr>ML and electronic healthcare records analysis</vt:lpstr>
      <vt:lpstr>ML for predicting the progression of disease</vt:lpstr>
      <vt:lpstr>Neuroimaging and deep learning </vt:lpstr>
      <vt:lpstr>ML in precision health and care</vt:lpstr>
      <vt:lpstr>Applications at different stages</vt:lpstr>
      <vt:lpstr>ML applied to brain epigenetic data</vt:lpstr>
      <vt:lpstr>Multimodal data assessment</vt:lpstr>
      <vt:lpstr>Practical methodology</vt:lpstr>
      <vt:lpstr>Principal component analysis (PCA)</vt:lpstr>
      <vt:lpstr>What are principal components? </vt:lpstr>
      <vt:lpstr>Direction where there is most variance</vt:lpstr>
      <vt:lpstr>PCA</vt:lpstr>
      <vt:lpstr>Eigenvectors and eigenvalues</vt:lpstr>
      <vt:lpstr>Dimensions and eigenvectors </vt:lpstr>
      <vt:lpstr>Dimension Reduction</vt:lpstr>
      <vt:lpstr>Encoding categorical features</vt:lpstr>
      <vt:lpstr>Encoding categorical features</vt:lpstr>
      <vt:lpstr>Encoding categorical features</vt:lpstr>
      <vt:lpstr>OneHotEncoder</vt:lpstr>
      <vt:lpstr>OneHotEncoder- example</vt:lpstr>
      <vt:lpstr>Imputation of missing values</vt:lpstr>
      <vt:lpstr>The Imputer class (in Python) </vt:lpstr>
      <vt:lpstr>Feature selection</vt:lpstr>
      <vt:lpstr>Removing features with low variance</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241</cp:revision>
  <cp:lastPrinted>2018-10-01T18:07:26Z</cp:lastPrinted>
  <dcterms:created xsi:type="dcterms:W3CDTF">2015-10-05T13:27:19Z</dcterms:created>
  <dcterms:modified xsi:type="dcterms:W3CDTF">2023-01-21T13:55:30Z</dcterms:modified>
  <cp:category/>
</cp:coreProperties>
</file>